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952" r:id="rId1"/>
  </p:sldMasterIdLst>
  <p:notesMasterIdLst>
    <p:notesMasterId r:id="rId24"/>
  </p:notesMasterIdLst>
  <p:sldIdLst>
    <p:sldId id="256" r:id="rId2"/>
    <p:sldId id="257" r:id="rId3"/>
    <p:sldId id="258" r:id="rId4"/>
    <p:sldId id="259" r:id="rId5"/>
    <p:sldId id="260" r:id="rId6"/>
    <p:sldId id="261" r:id="rId7"/>
    <p:sldId id="262" r:id="rId8"/>
    <p:sldId id="263" r:id="rId9"/>
    <p:sldId id="277" r:id="rId10"/>
    <p:sldId id="278" r:id="rId11"/>
    <p:sldId id="266" r:id="rId12"/>
    <p:sldId id="267" r:id="rId13"/>
    <p:sldId id="279" r:id="rId14"/>
    <p:sldId id="280" r:id="rId15"/>
    <p:sldId id="281" r:id="rId16"/>
    <p:sldId id="271" r:id="rId17"/>
    <p:sldId id="282" r:id="rId18"/>
    <p:sldId id="283" r:id="rId19"/>
    <p:sldId id="284" r:id="rId20"/>
    <p:sldId id="285" r:id="rId21"/>
    <p:sldId id="286" r:id="rId22"/>
    <p:sldId id="288" r:id="rId23"/>
  </p:sldIdLst>
  <p:sldSz cx="9144000" cy="5143500" type="screen16x9"/>
  <p:notesSz cx="6858000" cy="9144000"/>
  <p:embeddedFontLst>
    <p:embeddedFont>
      <p:font typeface="Roboto" panose="020B0604020202020204" charset="0"/>
      <p:regular r:id="rId25"/>
      <p:bold r:id="rId26"/>
      <p:italic r:id="rId27"/>
      <p:boldItalic r:id="rId28"/>
    </p:embeddedFont>
    <p:embeddedFont>
      <p:font typeface="Roboto Medium" panose="020B0604020202020204" charset="0"/>
      <p:regular r:id="rId29"/>
      <p:bold r:id="rId30"/>
      <p:italic r:id="rId31"/>
      <p:boldItalic r:id="rId32"/>
    </p:embeddedFont>
    <p:embeddedFont>
      <p:font typeface="Roboto Thin" panose="020B0604020202020204" charset="0"/>
      <p:regular r:id="rId33"/>
      <p:bold r:id="rId34"/>
      <p:italic r:id="rId35"/>
      <p:boldItalic r:id="rId36"/>
    </p:embeddedFont>
    <p:embeddedFont>
      <p:font typeface="Tw Cen MT" panose="020B0602020104020603" pitchFamily="34" charset="0"/>
      <p:regular r:id="rId37"/>
      <p:bold r:id="rId38"/>
      <p:italic r:id="rId39"/>
      <p:boldItalic r:id="rId4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9AA0A6"/>
          </p15:clr>
        </p15:guide>
        <p15:guide id="2" orient="horz" pos="2232">
          <p15:clr>
            <a:srgbClr val="9AA0A6"/>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203759A-15B7-42D8-B29F-F03177545A6F}">
  <a:tblStyle styleId="{D203759A-15B7-42D8-B29F-F03177545A6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guide orient="horz"/>
        <p:guide orient="horz" pos="2232"/>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8798eb4c4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8798eb4c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8623a2be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8623a2be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68090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8798eb4c4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8798eb4c4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8623a2bef4_1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8623a2bef4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8623a2bef4_1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8623a2bef4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30988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8623a2bef4_1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8623a2bef4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962880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8623a2bef4_1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8623a2bef4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63462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g8798eb4c44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9" name="Google Shape;1189;g8798eb4c44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6124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8623a2bef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8623a2bef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80f7e6291e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80f7e6291e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8798eb4c4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8798eb4c4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8798eb4c4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8798eb4c4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8798eb4c4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8798eb4c4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8798eb4c4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8798eb4c4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8623a2be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8623a2be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8623a2be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8623a2be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797020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1" y="0"/>
            <a:ext cx="1728788" cy="51435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407319" y="841772"/>
            <a:ext cx="6593681" cy="1790700"/>
          </a:xfrm>
        </p:spPr>
        <p:txBody>
          <a:bodyPr anchor="b">
            <a:normAutofit/>
          </a:bodyPr>
          <a:lstStyle>
            <a:lvl1pPr algn="l">
              <a:defRPr sz="3600"/>
            </a:lvl1pPr>
          </a:lstStyle>
          <a:p>
            <a:r>
              <a:rPr lang="en-US"/>
              <a:t>Click to edit Master title style</a:t>
            </a:r>
            <a:endParaRPr lang="en-US" dirty="0"/>
          </a:p>
        </p:txBody>
      </p:sp>
      <p:sp>
        <p:nvSpPr>
          <p:cNvPr id="3" name="Subtitle 2"/>
          <p:cNvSpPr>
            <a:spLocks noGrp="1"/>
          </p:cNvSpPr>
          <p:nvPr>
            <p:ph type="subTitle" idx="1"/>
          </p:nvPr>
        </p:nvSpPr>
        <p:spPr>
          <a:xfrm>
            <a:off x="1407319" y="2701528"/>
            <a:ext cx="6593681" cy="1241822"/>
          </a:xfrm>
        </p:spPr>
        <p:txBody>
          <a:bodyPr>
            <a:normAutofit/>
          </a:bodyPr>
          <a:lstStyle>
            <a:lvl1pPr marL="0" indent="0" algn="l">
              <a:buNone/>
              <a:defRPr sz="1500" cap="all"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5308133" y="4057651"/>
            <a:ext cx="2057400" cy="273844"/>
          </a:xfrm>
        </p:spPr>
        <p:txBody>
          <a:bodyPr/>
          <a:lstStyle/>
          <a:p>
            <a:fld id="{1160EA64-D806-43AC-9DF2-F8C432F32B4C}" type="datetimeFigureOut">
              <a:rPr lang="en-US" smtClean="0"/>
              <a:t>8/24/2020</a:t>
            </a:fld>
            <a:endParaRPr lang="en-US" dirty="0"/>
          </a:p>
        </p:txBody>
      </p:sp>
      <p:sp>
        <p:nvSpPr>
          <p:cNvPr id="5" name="Footer Placeholder 4"/>
          <p:cNvSpPr>
            <a:spLocks noGrp="1"/>
          </p:cNvSpPr>
          <p:nvPr>
            <p:ph type="ftr" sz="quarter" idx="11"/>
          </p:nvPr>
        </p:nvSpPr>
        <p:spPr>
          <a:xfrm>
            <a:off x="1407318" y="4057651"/>
            <a:ext cx="3843665" cy="273844"/>
          </a:xfrm>
        </p:spPr>
        <p:txBody>
          <a:bodyPr/>
          <a:lstStyle/>
          <a:p>
            <a:endParaRPr lang="en-US" dirty="0"/>
          </a:p>
        </p:txBody>
      </p:sp>
      <p:sp>
        <p:nvSpPr>
          <p:cNvPr id="6" name="Slide Number Placeholder 5"/>
          <p:cNvSpPr>
            <a:spLocks noGrp="1"/>
          </p:cNvSpPr>
          <p:nvPr>
            <p:ph type="sldNum" sz="quarter" idx="12"/>
          </p:nvPr>
        </p:nvSpPr>
        <p:spPr>
          <a:xfrm>
            <a:off x="7422684" y="4057650"/>
            <a:ext cx="578317"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0455168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8" y="3228499"/>
            <a:ext cx="7434266" cy="614516"/>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56058" y="454819"/>
            <a:ext cx="7434266" cy="2474834"/>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400"/>
            </a:lvl1pPr>
          </a:lstStyle>
          <a:p>
            <a:pPr marL="0" lvl="0" indent="0">
              <a:buNone/>
            </a:pPr>
            <a:r>
              <a:rPr lang="en-US" dirty="0"/>
              <a:t>Click icon to add picture</a:t>
            </a:r>
          </a:p>
        </p:txBody>
      </p:sp>
      <p:sp>
        <p:nvSpPr>
          <p:cNvPr id="4" name="Text Placeholder 3"/>
          <p:cNvSpPr>
            <a:spLocks noGrp="1"/>
          </p:cNvSpPr>
          <p:nvPr>
            <p:ph type="body" sz="half" idx="2"/>
          </p:nvPr>
        </p:nvSpPr>
        <p:spPr>
          <a:xfrm>
            <a:off x="856024" y="3843015"/>
            <a:ext cx="7433144" cy="511854"/>
          </a:xfrm>
        </p:spPr>
        <p:txBody>
          <a:bodyP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8/24/2020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6500513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93" y="457200"/>
            <a:ext cx="7429466" cy="2571750"/>
          </a:xfrm>
        </p:spPr>
        <p:txBody>
          <a:bodyPr anchor="ctr">
            <a:normAutofit/>
          </a:bodyPr>
          <a:lstStyle>
            <a:lvl1pPr>
              <a:defRPr sz="2700"/>
            </a:lvl1pPr>
          </a:lstStyle>
          <a:p>
            <a:r>
              <a:rPr lang="en-US"/>
              <a:t>Click to edit Master title style</a:t>
            </a:r>
            <a:endParaRPr lang="en-US" dirty="0"/>
          </a:p>
        </p:txBody>
      </p:sp>
      <p:sp>
        <p:nvSpPr>
          <p:cNvPr id="4" name="Text Placeholder 3"/>
          <p:cNvSpPr>
            <a:spLocks noGrp="1"/>
          </p:cNvSpPr>
          <p:nvPr>
            <p:ph type="body" sz="half" idx="2"/>
          </p:nvPr>
        </p:nvSpPr>
        <p:spPr>
          <a:xfrm>
            <a:off x="856058" y="3314700"/>
            <a:ext cx="7428344" cy="1028699"/>
          </a:xfrm>
        </p:spPr>
        <p:txBody>
          <a:bodyPr anchor="ct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8/24/2020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7522543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061322"/>
          </a:xfrm>
        </p:spPr>
        <p:txBody>
          <a:bodyPr anchor="ctr">
            <a:normAutofit/>
          </a:bodyPr>
          <a:lstStyle>
            <a:lvl1pPr>
              <a:defRPr sz="27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524168"/>
            <a:ext cx="6564224" cy="411726"/>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856058" y="3232439"/>
            <a:ext cx="7429502" cy="1117122"/>
          </a:xfrm>
        </p:spPr>
        <p:txBody>
          <a:bodyPr anchor="ct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8/24/2020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60" name="TextBox 59"/>
          <p:cNvSpPr txBox="1"/>
          <p:nvPr/>
        </p:nvSpPr>
        <p:spPr>
          <a:xfrm>
            <a:off x="677634" y="549295"/>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61" name="TextBox 60"/>
          <p:cNvSpPr txBox="1"/>
          <p:nvPr/>
        </p:nvSpPr>
        <p:spPr>
          <a:xfrm>
            <a:off x="7903028" y="2073729"/>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56598100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8" y="1600531"/>
            <a:ext cx="7429501" cy="1883876"/>
          </a:xfrm>
        </p:spPr>
        <p:txBody>
          <a:bodyPr anchor="b">
            <a:normAutofit/>
          </a:bodyPr>
          <a:lstStyle>
            <a:lvl1pPr>
              <a:defRPr sz="2700"/>
            </a:lvl1pPr>
          </a:lstStyle>
          <a:p>
            <a:r>
              <a:rPr lang="en-US"/>
              <a:t>Click to edit Master title style</a:t>
            </a:r>
            <a:endParaRPr lang="en-US" dirty="0"/>
          </a:p>
        </p:txBody>
      </p:sp>
      <p:sp>
        <p:nvSpPr>
          <p:cNvPr id="4" name="Text Placeholder 3"/>
          <p:cNvSpPr>
            <a:spLocks noGrp="1"/>
          </p:cNvSpPr>
          <p:nvPr>
            <p:ph type="body" sz="half" idx="2"/>
          </p:nvPr>
        </p:nvSpPr>
        <p:spPr>
          <a:xfrm>
            <a:off x="856023" y="3493241"/>
            <a:ext cx="7428379" cy="855483"/>
          </a:xfrm>
        </p:spPr>
        <p:txBody>
          <a:bodyPr anchor="t">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8/24/2020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2047797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56060" y="457200"/>
            <a:ext cx="7429499" cy="14287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856058" y="2005847"/>
            <a:ext cx="2397674"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845939" y="2520197"/>
            <a:ext cx="2406551"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386075" y="2008226"/>
            <a:ext cx="2388289"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378160" y="2522576"/>
            <a:ext cx="2396873"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889332" y="2005847"/>
            <a:ext cx="2396226"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889332" y="2520197"/>
            <a:ext cx="2396226"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8/24/2020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6897111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56059" y="457200"/>
            <a:ext cx="7429499" cy="14287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856060" y="3303447"/>
            <a:ext cx="2396430"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856060" y="2000249"/>
            <a:ext cx="2396430"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856060" y="3735644"/>
            <a:ext cx="2396430" cy="61338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366790" y="3303447"/>
            <a:ext cx="2400300"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366790" y="2000249"/>
            <a:ext cx="2399205"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3365695" y="3735643"/>
            <a:ext cx="2400300" cy="60775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889426" y="3303446"/>
            <a:ext cx="2393056"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889332" y="2000249"/>
            <a:ext cx="2396227"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5889332" y="3735641"/>
            <a:ext cx="2396226" cy="60775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8/24/2020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1869161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8/24/2020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82769241"/>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1" y="457200"/>
            <a:ext cx="1503758" cy="38862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6057" y="457200"/>
            <a:ext cx="5811443" cy="3886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8/24/2020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38822905"/>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 Transition Slide">
  <p:cSld name="6. Transition Slide">
    <p:spTree>
      <p:nvGrpSpPr>
        <p:cNvPr id="1" name="Shape 53"/>
        <p:cNvGrpSpPr/>
        <p:nvPr/>
      </p:nvGrpSpPr>
      <p:grpSpPr>
        <a:xfrm>
          <a:off x="0" y="0"/>
          <a:ext cx="0" cy="0"/>
          <a:chOff x="0" y="0"/>
          <a:chExt cx="0" cy="0"/>
        </a:xfrm>
      </p:grpSpPr>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19008547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7. Text Only">
  <p:cSld name="7. Text Only">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5817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extLst>
      <p:ext uri="{BB962C8B-B14F-4D97-AF65-F5344CB8AC3E}">
        <p14:creationId xmlns:p14="http://schemas.microsoft.com/office/powerpoint/2010/main" val="76620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8/24/2020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22519676"/>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5. Subsection Slide">
  <p:cSld name="5. Subsection Slide">
    <p:spTree>
      <p:nvGrpSpPr>
        <p:cNvPr id="1" name="Shape 47"/>
        <p:cNvGrpSpPr/>
        <p:nvPr/>
      </p:nvGrpSpPr>
      <p:grpSpPr>
        <a:xfrm>
          <a:off x="0" y="0"/>
          <a:ext cx="0" cy="0"/>
          <a:chOff x="0" y="0"/>
          <a:chExt cx="0" cy="0"/>
        </a:xfrm>
      </p:grpSpPr>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dirty="0"/>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33456624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8. Text with Sidebar">
  <p:cSld name="8. Text with Sidebar">
    <p:spTree>
      <p:nvGrpSpPr>
        <p:cNvPr id="1" name="Shape 66"/>
        <p:cNvGrpSpPr/>
        <p:nvPr/>
      </p:nvGrpSpPr>
      <p:grpSpPr>
        <a:xfrm>
          <a:off x="0" y="0"/>
          <a:ext cx="0" cy="0"/>
          <a:chOff x="0" y="0"/>
          <a:chExt cx="0" cy="0"/>
        </a:xfrm>
      </p:grpSpPr>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3414366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6058" y="1064420"/>
            <a:ext cx="7429500" cy="2139553"/>
          </a:xfrm>
        </p:spPr>
        <p:txBody>
          <a:bodyPr anchor="b">
            <a:normAutofit/>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56058" y="3318272"/>
            <a:ext cx="7429500" cy="1031082"/>
          </a:xfrm>
        </p:spPr>
        <p:txBody>
          <a:bodyPr>
            <a:normAutofit/>
          </a:bodyPr>
          <a:lstStyle>
            <a:lvl1pPr marL="0" indent="0">
              <a:buNone/>
              <a:defRPr sz="1350" cap="all" baseline="0">
                <a:solidFill>
                  <a:schemeClr val="tx1">
                    <a:tint val="75000"/>
                  </a:schemeClr>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8/24/2020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3088290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6058" y="1687114"/>
            <a:ext cx="3658792" cy="2656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1" y="1687114"/>
            <a:ext cx="3656408" cy="2656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8/24/2020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4317338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058" y="464345"/>
            <a:ext cx="7429500" cy="110847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27515" y="1687115"/>
            <a:ext cx="3487337" cy="617934"/>
          </a:xfrm>
        </p:spPr>
        <p:txBody>
          <a:bodyPr anchor="b"/>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56058" y="2305048"/>
            <a:ext cx="3658793" cy="2038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0606" y="1687114"/>
            <a:ext cx="3484952" cy="617934"/>
          </a:xfrm>
        </p:spPr>
        <p:txBody>
          <a:bodyPr anchor="b"/>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305048"/>
            <a:ext cx="3656408" cy="2038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8/24/2020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9423513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8/24/2020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9671568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8/24/2020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5482564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029" y="457201"/>
            <a:ext cx="2892028" cy="1229913"/>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67150" y="444499"/>
            <a:ext cx="4418407" cy="389890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0029" y="1687114"/>
            <a:ext cx="2892028" cy="265628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8/24/2020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0819093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0"/>
            <a:ext cx="4450881" cy="1229915"/>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5541" y="457201"/>
            <a:ext cx="2750018" cy="38861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856058" y="1687114"/>
            <a:ext cx="4450883" cy="265628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42B0DB6-F5C7-45FB-8CF3-31B45F9C2DAC}" type="datetimeFigureOut">
              <a:rPr lang="en-US" smtClean="0"/>
              <a:t>8/24/2020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9098573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3">
            <a:alphaModFix amt="30000"/>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0716" y="0"/>
            <a:ext cx="9040416" cy="51435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856060" y="463888"/>
            <a:ext cx="7429499" cy="1108928"/>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56060" y="1687115"/>
            <a:ext cx="7429499" cy="265628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92691" y="4412457"/>
            <a:ext cx="2057400"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1160EA64-D806-43AC-9DF2-F8C432F32B4C}" type="datetimeFigureOut">
              <a:rPr lang="en-US" smtClean="0"/>
              <a:t>8/24/2020</a:t>
            </a:fld>
            <a:endParaRPr lang="en-US" dirty="0"/>
          </a:p>
        </p:txBody>
      </p:sp>
      <p:sp>
        <p:nvSpPr>
          <p:cNvPr id="5" name="Footer Placeholder 4"/>
          <p:cNvSpPr>
            <a:spLocks noGrp="1"/>
          </p:cNvSpPr>
          <p:nvPr>
            <p:ph type="ftr" sz="quarter" idx="3"/>
          </p:nvPr>
        </p:nvSpPr>
        <p:spPr>
          <a:xfrm>
            <a:off x="856059" y="4412457"/>
            <a:ext cx="4679482" cy="273844"/>
          </a:xfrm>
          <a:prstGeom prst="rect">
            <a:avLst/>
          </a:prstGeom>
        </p:spPr>
        <p:txBody>
          <a:bodyPr vert="horz" lIns="91440" tIns="45720" rIns="91440" bIns="45720" rtlCol="0" anchor="ctr"/>
          <a:lstStyle>
            <a:lvl1pPr algn="l">
              <a:defRPr sz="788"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707241" y="4412456"/>
            <a:ext cx="578317" cy="273844"/>
          </a:xfrm>
          <a:prstGeom prst="rect">
            <a:avLst/>
          </a:prstGeom>
        </p:spPr>
        <p:txBody>
          <a:bodyPr vert="horz" lIns="91440" tIns="45720" rIns="91440" bIns="45720" rtlCol="0" anchor="ctr"/>
          <a:lstStyle>
            <a:lvl1pPr algn="r">
              <a:defRPr sz="788">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38698538"/>
      </p:ext>
    </p:extLst>
  </p:cSld>
  <p:clrMap bg1="dk1" tx1="lt1" bg2="dk2" tx2="lt2" accent1="accent1" accent2="accent2" accent3="accent3" accent4="accent4" accent5="accent5" accent6="accent6" hlink="hlink" folHlink="folHlink"/>
  <p:sldLayoutIdLst>
    <p:sldLayoutId id="2147483953" r:id="rId1"/>
    <p:sldLayoutId id="2147483954" r:id="rId2"/>
    <p:sldLayoutId id="2147483955" r:id="rId3"/>
    <p:sldLayoutId id="2147483956" r:id="rId4"/>
    <p:sldLayoutId id="2147483957" r:id="rId5"/>
    <p:sldLayoutId id="2147483958" r:id="rId6"/>
    <p:sldLayoutId id="2147483959" r:id="rId7"/>
    <p:sldLayoutId id="2147483960" r:id="rId8"/>
    <p:sldLayoutId id="2147483961" r:id="rId9"/>
    <p:sldLayoutId id="2147483962" r:id="rId10"/>
    <p:sldLayoutId id="2147483963" r:id="rId11"/>
    <p:sldLayoutId id="2147483964" r:id="rId12"/>
    <p:sldLayoutId id="2147483965" r:id="rId13"/>
    <p:sldLayoutId id="2147483966" r:id="rId14"/>
    <p:sldLayoutId id="2147483967" r:id="rId15"/>
    <p:sldLayoutId id="2147483968" r:id="rId16"/>
    <p:sldLayoutId id="2147483969" r:id="rId17"/>
    <p:sldLayoutId id="2147483970" r:id="rId18"/>
    <p:sldLayoutId id="2147483971" r:id="rId19"/>
    <p:sldLayoutId id="2147483972" r:id="rId20"/>
    <p:sldLayoutId id="2147483973" r:id="rId21"/>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lvl1pPr algn="l" defTabSz="685800" rtl="0" eaLnBrk="1" latinLnBrk="0" hangingPunct="1">
        <a:lnSpc>
          <a:spcPct val="90000"/>
        </a:lnSpc>
        <a:spcBef>
          <a:spcPct val="0"/>
        </a:spcBef>
        <a:buNone/>
        <a:defRPr sz="2700" kern="1200" cap="all" baseline="0">
          <a:solidFill>
            <a:schemeClr val="tx1"/>
          </a:solidFill>
          <a:latin typeface="+mj-lt"/>
          <a:ea typeface="+mj-ea"/>
          <a:cs typeface="+mj-cs"/>
        </a:defRPr>
      </a:lvl1pPr>
    </p:titleStyle>
    <p:bodyStyle>
      <a:lvl1pPr marL="171450" indent="-171450" algn="l" defTabSz="685800" rtl="0" eaLnBrk="1" latinLnBrk="0" hangingPunct="1">
        <a:lnSpc>
          <a:spcPct val="120000"/>
        </a:lnSpc>
        <a:spcBef>
          <a:spcPts val="750"/>
        </a:spcBef>
        <a:buSzPct val="125000"/>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120000"/>
        </a:lnSpc>
        <a:spcBef>
          <a:spcPts val="375"/>
        </a:spcBef>
        <a:buSzPct val="125000"/>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120000"/>
        </a:lnSpc>
        <a:spcBef>
          <a:spcPts val="375"/>
        </a:spcBef>
        <a:buSzPct val="125000"/>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120000"/>
        </a:lnSpc>
        <a:spcBef>
          <a:spcPts val="375"/>
        </a:spcBef>
        <a:buSzPct val="125000"/>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120000"/>
        </a:lnSpc>
        <a:spcBef>
          <a:spcPts val="375"/>
        </a:spcBef>
        <a:buSzPct val="125000"/>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hyperlink" Target="https://creativecommons.org/licenses/by-nc/3.0/" TargetMode="External"/><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hyperlink" Target="http://www.pngall.com/analysis-png" TargetMode="External"/><Relationship Id="rId5" Type="http://schemas.openxmlformats.org/officeDocument/2006/relationships/image" Target="../media/image9.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9.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9.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9.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9.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hyperlink" Target="https://creativecommons.org/licenses/by-sa/3.0/" TargetMode="External"/><Relationship Id="rId2" Type="http://schemas.openxmlformats.org/officeDocument/2006/relationships/notesSlide" Target="../notesSlides/notesSlide16.xml"/><Relationship Id="rId1" Type="http://schemas.openxmlformats.org/officeDocument/2006/relationships/slideLayout" Target="../slideLayouts/slideLayout20.xml"/><Relationship Id="rId6" Type="http://schemas.openxmlformats.org/officeDocument/2006/relationships/hyperlink" Target="http://zosotruthtalk.wordpress.com/2010/08/23/australian-government-to-force-internet-users-to-install-state-approved-software/" TargetMode="External"/><Relationship Id="rId5" Type="http://schemas.openxmlformats.org/officeDocument/2006/relationships/image" Target="../media/image18.jp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0.xml"/><Relationship Id="rId5" Type="http://schemas.openxmlformats.org/officeDocument/2006/relationships/image" Target="../media/image3.jpe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hyperlink" Target="https://creativecommons.org/licenses/by-nc-nd/3.0/" TargetMode="External"/><Relationship Id="rId2" Type="http://schemas.openxmlformats.org/officeDocument/2006/relationships/notesSlide" Target="../notesSlides/notesSlide5.xml"/><Relationship Id="rId1" Type="http://schemas.openxmlformats.org/officeDocument/2006/relationships/slideLayout" Target="../slideLayouts/slideLayout20.xml"/><Relationship Id="rId6" Type="http://schemas.openxmlformats.org/officeDocument/2006/relationships/hyperlink" Target="http://lffl.org/" TargetMode="External"/><Relationship Id="rId5" Type="http://schemas.openxmlformats.org/officeDocument/2006/relationships/image" Target="../media/image5.jp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Shape 1017"/>
        <p:cNvGrpSpPr/>
        <p:nvPr/>
      </p:nvGrpSpPr>
      <p:grpSpPr>
        <a:xfrm>
          <a:off x="0" y="0"/>
          <a:ext cx="0" cy="0"/>
          <a:chOff x="0" y="0"/>
          <a:chExt cx="0" cy="0"/>
        </a:xfrm>
      </p:grpSpPr>
      <p:sp>
        <p:nvSpPr>
          <p:cNvPr id="1018" name="Google Shape;1018;p54"/>
          <p:cNvSpPr txBox="1">
            <a:spLocks noGrp="1"/>
          </p:cNvSpPr>
          <p:nvPr>
            <p:ph type="title"/>
          </p:nvPr>
        </p:nvSpPr>
        <p:spPr>
          <a:xfrm>
            <a:off x="857250" y="752475"/>
            <a:ext cx="5276850" cy="3028950"/>
          </a:xfrm>
          <a:prstGeom prst="rect">
            <a:avLst/>
          </a:prstGeom>
        </p:spPr>
        <p:txBody>
          <a:bodyPr spcFirstLastPara="1" vert="horz" lIns="91440" tIns="45720" rIns="91440" bIns="45720" rtlCol="0" anchor="b" anchorCtr="1">
            <a:normAutofit/>
          </a:bodyPr>
          <a:lstStyle/>
          <a:p>
            <a:pPr marL="0" lvl="0" indent="0" algn="l" defTabSz="914400">
              <a:spcBef>
                <a:spcPct val="0"/>
              </a:spcBef>
              <a:spcAft>
                <a:spcPts val="0"/>
              </a:spcAft>
            </a:pPr>
            <a:r>
              <a:rPr lang="en-US" sz="3500" b="1" spc="200" dirty="0">
                <a:latin typeface="+mj-lt"/>
                <a:ea typeface="+mj-ea"/>
                <a:cs typeface="+mj-cs"/>
              </a:rPr>
              <a:t>Capstone Engagement</a:t>
            </a:r>
            <a:endParaRPr lang="en-US" sz="3500" b="1" spc="200" dirty="0">
              <a:latin typeface="+mj-lt"/>
              <a:ea typeface="+mj-ea"/>
              <a:cs typeface="+mj-cs"/>
              <a:sym typeface="Roboto"/>
            </a:endParaRPr>
          </a:p>
          <a:p>
            <a:pPr marL="0" lvl="0" indent="0" algn="l" defTabSz="914400">
              <a:spcBef>
                <a:spcPct val="0"/>
              </a:spcBef>
              <a:spcAft>
                <a:spcPts val="0"/>
              </a:spcAft>
            </a:pPr>
            <a:r>
              <a:rPr lang="en-US" sz="3500" spc="200" dirty="0">
                <a:latin typeface="+mj-lt"/>
                <a:ea typeface="+mj-ea"/>
                <a:cs typeface="+mj-cs"/>
                <a:sym typeface="Roboto"/>
              </a:rPr>
              <a:t>Assessment, Analysis, and Hardening of</a:t>
            </a:r>
            <a:br>
              <a:rPr lang="en-US" sz="3500" spc="200" dirty="0">
                <a:latin typeface="+mj-lt"/>
                <a:ea typeface="+mj-ea"/>
                <a:cs typeface="+mj-cs"/>
                <a:sym typeface="Roboto"/>
              </a:rPr>
            </a:br>
            <a:r>
              <a:rPr lang="en-US" sz="3500" spc="200" dirty="0">
                <a:latin typeface="+mj-lt"/>
                <a:ea typeface="+mj-ea"/>
                <a:cs typeface="+mj-cs"/>
                <a:sym typeface="Roboto"/>
              </a:rPr>
              <a:t>a Vulnerable System</a:t>
            </a:r>
          </a:p>
        </p:txBody>
      </p:sp>
      <p:sp>
        <p:nvSpPr>
          <p:cNvPr id="1019" name="Google Shape;1019;p54"/>
          <p:cNvSpPr txBox="1">
            <a:spLocks noGrp="1"/>
          </p:cNvSpPr>
          <p:nvPr>
            <p:ph type="subTitle" idx="1"/>
          </p:nvPr>
        </p:nvSpPr>
        <p:spPr>
          <a:xfrm>
            <a:off x="857250" y="3792141"/>
            <a:ext cx="6006631" cy="659209"/>
          </a:xfrm>
          <a:prstGeom prst="rect">
            <a:avLst/>
          </a:prstGeom>
        </p:spPr>
        <p:txBody>
          <a:bodyPr spcFirstLastPara="1" vert="horz" lIns="91440" tIns="45720" rIns="91440" bIns="45720" rtlCol="0" anchor="t" anchorCtr="0">
            <a:normAutofit/>
          </a:bodyPr>
          <a:lstStyle/>
          <a:p>
            <a:pPr marL="0" lvl="0" indent="0" defTabSz="914400">
              <a:spcBef>
                <a:spcPts val="1000"/>
              </a:spcBef>
              <a:spcAft>
                <a:spcPts val="0"/>
              </a:spcAft>
            </a:pPr>
            <a:r>
              <a:rPr lang="en-US" sz="1800" cap="all" dirty="0">
                <a:solidFill>
                  <a:schemeClr val="tx2"/>
                </a:solidFill>
              </a:rPr>
              <a:t>Presented by Jennifer Zinn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61"/>
          <p:cNvSpPr txBox="1">
            <a:spLocks noGrp="1"/>
          </p:cNvSpPr>
          <p:nvPr>
            <p:ph type="title"/>
          </p:nvPr>
        </p:nvSpPr>
        <p:spPr>
          <a:xfrm>
            <a:off x="15478" y="191275"/>
            <a:ext cx="9128522" cy="603290"/>
          </a:xfrm>
          <a:prstGeom prst="rect">
            <a:avLst/>
          </a:prstGeom>
        </p:spPr>
        <p:txBody>
          <a:bodyPr spcFirstLastPara="1" wrap="square" lIns="457200" tIns="182875" rIns="274300" bIns="91425" anchor="t" anchorCtr="0">
            <a:noAutofit/>
          </a:bodyPr>
          <a:lstStyle/>
          <a:p>
            <a:pPr lvl="0" algn="ctr">
              <a:spcBef>
                <a:spcPts val="0"/>
              </a:spcBef>
            </a:pPr>
            <a:r>
              <a:rPr lang="en" b="1" dirty="0">
                <a:solidFill>
                  <a:schemeClr val="bg2"/>
                </a:solidFill>
              </a:rPr>
              <a:t>Exploitation: WebDav</a:t>
            </a:r>
            <a:endParaRPr b="1" dirty="0">
              <a:solidFill>
                <a:schemeClr val="bg2"/>
              </a:solidFill>
            </a:endParaRPr>
          </a:p>
        </p:txBody>
      </p:sp>
      <p:pic>
        <p:nvPicPr>
          <p:cNvPr id="27" name="Content Placeholder 26">
            <a:extLst>
              <a:ext uri="{FF2B5EF4-FFF2-40B4-BE49-F238E27FC236}">
                <a16:creationId xmlns:a16="http://schemas.microsoft.com/office/drawing/2014/main" id="{F672479D-4DCA-4285-8404-7C5FA0886951}"/>
              </a:ext>
            </a:extLst>
          </p:cNvPr>
          <p:cNvPicPr>
            <a:picLocks noGrp="1" noChangeAspect="1"/>
          </p:cNvPicPr>
          <p:nvPr>
            <p:ph idx="1"/>
          </p:nvPr>
        </p:nvPicPr>
        <p:blipFill>
          <a:blip r:embed="rId3"/>
          <a:srcRect/>
          <a:stretch/>
        </p:blipFill>
        <p:spPr>
          <a:xfrm>
            <a:off x="4409014" y="1009345"/>
            <a:ext cx="4202460" cy="3641235"/>
          </a:xfrm>
          <a:ln w="12700">
            <a:solidFill>
              <a:srgbClr val="C00000"/>
            </a:solidFill>
          </a:ln>
        </p:spPr>
      </p:pic>
      <p:sp>
        <p:nvSpPr>
          <p:cNvPr id="21" name="Text Placeholder 20">
            <a:extLst>
              <a:ext uri="{FF2B5EF4-FFF2-40B4-BE49-F238E27FC236}">
                <a16:creationId xmlns:a16="http://schemas.microsoft.com/office/drawing/2014/main" id="{9D156C5A-D35E-4670-9328-6893B73D246C}"/>
              </a:ext>
            </a:extLst>
          </p:cNvPr>
          <p:cNvSpPr>
            <a:spLocks noGrp="1"/>
          </p:cNvSpPr>
          <p:nvPr>
            <p:ph type="body" sz="half" idx="2"/>
          </p:nvPr>
        </p:nvSpPr>
        <p:spPr>
          <a:xfrm>
            <a:off x="631428" y="1009345"/>
            <a:ext cx="3425400" cy="3641235"/>
          </a:xfrm>
          <a:solidFill>
            <a:srgbClr val="C00000"/>
          </a:solidFill>
          <a:effectLst>
            <a:outerShdw blurRad="50800" dist="38100" dir="2700000" algn="tl" rotWithShape="0">
              <a:prstClr val="black">
                <a:alpha val="40000"/>
              </a:prstClr>
            </a:outerShdw>
          </a:effectLst>
        </p:spPr>
        <p:txBody>
          <a:bodyPr>
            <a:normAutofit lnSpcReduction="10000"/>
          </a:bodyPr>
          <a:lstStyle/>
          <a:p>
            <a:pPr lvl="0">
              <a:lnSpc>
                <a:spcPct val="115000"/>
              </a:lnSpc>
              <a:spcBef>
                <a:spcPts val="0"/>
              </a:spcBef>
            </a:pPr>
            <a:r>
              <a:rPr lang="en-US" sz="1600" b="1" dirty="0">
                <a:latin typeface="Roboto"/>
                <a:ea typeface="Roboto"/>
                <a:cs typeface="Roboto"/>
                <a:sym typeface="Roboto"/>
              </a:rPr>
              <a:t>Process:</a:t>
            </a:r>
          </a:p>
          <a:p>
            <a:pPr>
              <a:lnSpc>
                <a:spcPct val="115000"/>
              </a:lnSpc>
              <a:spcBef>
                <a:spcPts val="0"/>
              </a:spcBef>
            </a:pPr>
            <a:r>
              <a:rPr lang="en-US" dirty="0">
                <a:latin typeface="Roboto"/>
                <a:ea typeface="Roboto"/>
                <a:cs typeface="Roboto"/>
                <a:sym typeface="Roboto"/>
              </a:rPr>
              <a:t>A PHP reverse shell payload was created using MSFvenom. Using CrackStation, Ryan’s password hash was cracked revealing his password. Kali File Manager was used to drag and drop the payload onto the victim web server using Ryan’s credentials and the WebDAV protocol. </a:t>
            </a:r>
          </a:p>
          <a:p>
            <a:pPr>
              <a:lnSpc>
                <a:spcPct val="115000"/>
              </a:lnSpc>
              <a:spcBef>
                <a:spcPts val="0"/>
              </a:spcBef>
            </a:pPr>
            <a:endParaRPr lang="en-US" sz="1600" b="1" dirty="0">
              <a:latin typeface="Roboto"/>
              <a:ea typeface="Roboto"/>
              <a:cs typeface="Roboto"/>
              <a:sym typeface="Roboto"/>
            </a:endParaRPr>
          </a:p>
          <a:p>
            <a:pPr>
              <a:lnSpc>
                <a:spcPct val="115000"/>
              </a:lnSpc>
              <a:spcBef>
                <a:spcPts val="0"/>
              </a:spcBef>
            </a:pPr>
            <a:r>
              <a:rPr lang="en-US" sz="1600" b="1" dirty="0">
                <a:latin typeface="Roboto"/>
                <a:ea typeface="Roboto"/>
                <a:cs typeface="Roboto"/>
                <a:sym typeface="Roboto"/>
              </a:rPr>
              <a:t>Achievements:</a:t>
            </a:r>
          </a:p>
          <a:p>
            <a:pPr lvl="0">
              <a:lnSpc>
                <a:spcPct val="115000"/>
              </a:lnSpc>
              <a:spcBef>
                <a:spcPts val="0"/>
              </a:spcBef>
            </a:pPr>
            <a:r>
              <a:rPr lang="en-US" dirty="0">
                <a:latin typeface="Roboto"/>
                <a:ea typeface="Roboto"/>
                <a:cs typeface="Roboto"/>
                <a:sym typeface="Roboto"/>
              </a:rPr>
              <a:t>Ability to establish a reverse shell after uploading and opening the PHP payload on the victim system. The payload opened a listener on port 4444. Using Metasploit, the PHP reverse shell exploit was used to allow remote connection to the web server and explore folders, including the root folder.</a:t>
            </a:r>
          </a:p>
          <a:p>
            <a:pPr lvl="0">
              <a:lnSpc>
                <a:spcPct val="115000"/>
              </a:lnSpc>
              <a:spcBef>
                <a:spcPts val="0"/>
              </a:spcBef>
            </a:pPr>
            <a:endParaRPr lang="en-US" dirty="0">
              <a:latin typeface="Roboto"/>
              <a:ea typeface="Roboto"/>
              <a:cs typeface="Roboto"/>
              <a:sym typeface="Roboto"/>
            </a:endParaRPr>
          </a:p>
        </p:txBody>
      </p:sp>
    </p:spTree>
    <p:extLst>
      <p:ext uri="{BB962C8B-B14F-4D97-AF65-F5344CB8AC3E}">
        <p14:creationId xmlns:p14="http://schemas.microsoft.com/office/powerpoint/2010/main" val="2039142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Shape 1151"/>
        <p:cNvGrpSpPr/>
        <p:nvPr/>
      </p:nvGrpSpPr>
      <p:grpSpPr>
        <a:xfrm>
          <a:off x="0" y="0"/>
          <a:ext cx="0" cy="0"/>
          <a:chOff x="0" y="0"/>
          <a:chExt cx="0" cy="0"/>
        </a:xfrm>
      </p:grpSpPr>
      <p:pic>
        <p:nvPicPr>
          <p:cNvPr id="1166"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9144002" cy="5143500"/>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167" name="Group 274">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728807" cy="5143499"/>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76"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77"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8"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9"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80"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1"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2"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3"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4"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5"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6"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7"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8"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9"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0"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1"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2"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3"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4"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5"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6"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7"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8"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9"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0"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1"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2"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3"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4"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05"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6"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7"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8"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9"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0"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1"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2"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3"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4"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5"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6"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17"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8"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9"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0"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1"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2"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3"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4"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5"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6"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7"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8"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9"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1168" name="Group 330">
            <a:extLst>
              <a:ext uri="{FF2B5EF4-FFF2-40B4-BE49-F238E27FC236}">
                <a16:creationId xmlns:a16="http://schemas.microsoft.com/office/drawing/2014/main" id="{068ACACB-DD9E-4155-84BF-8E4D43DEC1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2" cy="5143500"/>
            <a:chOff x="0" y="-1"/>
            <a:chExt cx="12192003" cy="6858001"/>
          </a:xfrm>
        </p:grpSpPr>
        <p:sp useBgFill="1">
          <p:nvSpPr>
            <p:cNvPr id="1169" name="Rectangle 331">
              <a:extLst>
                <a:ext uri="{FF2B5EF4-FFF2-40B4-BE49-F238E27FC236}">
                  <a16:creationId xmlns:a16="http://schemas.microsoft.com/office/drawing/2014/main" id="{8A7B0AF6-6256-4262-A76E-47B08EAB92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3" name="Picture 2">
              <a:extLst>
                <a:ext uri="{FF2B5EF4-FFF2-40B4-BE49-F238E27FC236}">
                  <a16:creationId xmlns:a16="http://schemas.microsoft.com/office/drawing/2014/main" id="{8034A3B1-2FBE-4771-84C6-797415E99D22}"/>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1162" name="Picture 1155">
            <a:extLst>
              <a:ext uri="{FF2B5EF4-FFF2-40B4-BE49-F238E27FC236}">
                <a16:creationId xmlns:a16="http://schemas.microsoft.com/office/drawing/2014/main" id="{64FEC9F1-88B6-48D4-85F4-85FFE7215FF7}"/>
              </a:ext>
            </a:extLst>
          </p:cNvPr>
          <p:cNvPicPr>
            <a:picLocks noChangeAspect="1"/>
          </p:cNvPicPr>
          <p:nvPr/>
        </p:nvPicPr>
        <p:blipFill rotWithShape="1">
          <a:blip r:embed="rId5">
            <a:duotone>
              <a:prstClr val="black"/>
              <a:schemeClr val="accent5">
                <a:tint val="45000"/>
                <a:satMod val="400000"/>
              </a:schemeClr>
            </a:duotone>
            <a:alphaModFix/>
            <a:extLst>
              <a:ext uri="{837473B0-CC2E-450A-ABE3-18F120FF3D39}">
                <a1611:picAttrSrcUrl xmlns:a1611="http://schemas.microsoft.com/office/drawing/2016/11/main" r:id="rId6"/>
              </a:ext>
            </a:extLst>
          </a:blip>
          <a:srcRect t="15984" r="-1" b="23022"/>
          <a:stretch/>
        </p:blipFill>
        <p:spPr>
          <a:xfrm>
            <a:off x="2708" y="10"/>
            <a:ext cx="9141292" cy="5143490"/>
          </a:xfrm>
          <a:prstGeom prst="rect">
            <a:avLst/>
          </a:prstGeom>
        </p:spPr>
      </p:pic>
      <p:grpSp>
        <p:nvGrpSpPr>
          <p:cNvPr id="1170" name="Group 334">
            <a:extLst>
              <a:ext uri="{FF2B5EF4-FFF2-40B4-BE49-F238E27FC236}">
                <a16:creationId xmlns:a16="http://schemas.microsoft.com/office/drawing/2014/main" id="{BF3AEE19-128A-4FF8-954B-A9724F42E0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54422" y="1676400"/>
            <a:ext cx="8236546" cy="1797050"/>
            <a:chOff x="605895" y="2235200"/>
            <a:chExt cx="10982062" cy="2396067"/>
          </a:xfrm>
        </p:grpSpPr>
        <p:sp>
          <p:nvSpPr>
            <p:cNvPr id="336" name="Round Diagonal Corner Rectangle 7">
              <a:extLst>
                <a:ext uri="{FF2B5EF4-FFF2-40B4-BE49-F238E27FC236}">
                  <a16:creationId xmlns:a16="http://schemas.microsoft.com/office/drawing/2014/main" id="{80F57FCB-2163-4EF8-B6A7-023F6B877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37" name="Group 336">
              <a:extLst>
                <a:ext uri="{FF2B5EF4-FFF2-40B4-BE49-F238E27FC236}">
                  <a16:creationId xmlns:a16="http://schemas.microsoft.com/office/drawing/2014/main" id="{77AB9C7F-4D09-4E13-BD9A-E5C14E37AFD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338" name="Freeform 32">
                <a:extLst>
                  <a:ext uri="{FF2B5EF4-FFF2-40B4-BE49-F238E27FC236}">
                    <a16:creationId xmlns:a16="http://schemas.microsoft.com/office/drawing/2014/main" id="{043B40A6-216C-4409-942A-16B4141973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9" name="Freeform 33">
                <a:extLst>
                  <a:ext uri="{FF2B5EF4-FFF2-40B4-BE49-F238E27FC236}">
                    <a16:creationId xmlns:a16="http://schemas.microsoft.com/office/drawing/2014/main" id="{6F5ED6F5-BEC7-4798-943B-12105A5178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0" name="Freeform 34">
                <a:extLst>
                  <a:ext uri="{FF2B5EF4-FFF2-40B4-BE49-F238E27FC236}">
                    <a16:creationId xmlns:a16="http://schemas.microsoft.com/office/drawing/2014/main" id="{45C6ABB9-CB59-444A-9A14-96A037BC42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1" name="Freeform 37">
                <a:extLst>
                  <a:ext uri="{FF2B5EF4-FFF2-40B4-BE49-F238E27FC236}">
                    <a16:creationId xmlns:a16="http://schemas.microsoft.com/office/drawing/2014/main" id="{C5F74DA3-506A-4911-BADD-B5DADFA9C5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2" name="Freeform 35">
                <a:extLst>
                  <a:ext uri="{FF2B5EF4-FFF2-40B4-BE49-F238E27FC236}">
                    <a16:creationId xmlns:a16="http://schemas.microsoft.com/office/drawing/2014/main" id="{364BA096-7428-4C20-ABC8-CEBBC3E6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3" name="Freeform 36">
                <a:extLst>
                  <a:ext uri="{FF2B5EF4-FFF2-40B4-BE49-F238E27FC236}">
                    <a16:creationId xmlns:a16="http://schemas.microsoft.com/office/drawing/2014/main" id="{25CA3B41-F8C1-48AF-B4B0-83A0E662AA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4" name="Freeform 38">
                <a:extLst>
                  <a:ext uri="{FF2B5EF4-FFF2-40B4-BE49-F238E27FC236}">
                    <a16:creationId xmlns:a16="http://schemas.microsoft.com/office/drawing/2014/main" id="{A2E4BFFC-0D72-4691-AC6F-6D446092C8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5" name="Freeform 39">
                <a:extLst>
                  <a:ext uri="{FF2B5EF4-FFF2-40B4-BE49-F238E27FC236}">
                    <a16:creationId xmlns:a16="http://schemas.microsoft.com/office/drawing/2014/main" id="{7E81AA48-AA02-4008-9B21-B1BB05042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6" name="Freeform 40">
                <a:extLst>
                  <a:ext uri="{FF2B5EF4-FFF2-40B4-BE49-F238E27FC236}">
                    <a16:creationId xmlns:a16="http://schemas.microsoft.com/office/drawing/2014/main" id="{08B8F28E-CB03-4B11-8575-F1AB3A12A3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7" name="Rectangle 41">
                <a:extLst>
                  <a:ext uri="{FF2B5EF4-FFF2-40B4-BE49-F238E27FC236}">
                    <a16:creationId xmlns:a16="http://schemas.microsoft.com/office/drawing/2014/main" id="{6F2B917E-B873-4E35-8D18-F116784B50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348" name="Freeform 32">
                <a:extLst>
                  <a:ext uri="{FF2B5EF4-FFF2-40B4-BE49-F238E27FC236}">
                    <a16:creationId xmlns:a16="http://schemas.microsoft.com/office/drawing/2014/main" id="{DA0EBFF7-C330-4AEE-806E-6A2D745425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9" name="Freeform 33">
                <a:extLst>
                  <a:ext uri="{FF2B5EF4-FFF2-40B4-BE49-F238E27FC236}">
                    <a16:creationId xmlns:a16="http://schemas.microsoft.com/office/drawing/2014/main" id="{2A66CF61-D72F-4E03-B74E-4BDD67D1CA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50" name="Freeform 34">
                <a:extLst>
                  <a:ext uri="{FF2B5EF4-FFF2-40B4-BE49-F238E27FC236}">
                    <a16:creationId xmlns:a16="http://schemas.microsoft.com/office/drawing/2014/main" id="{04DE5338-105A-4EB0-8FE2-D41DC2F984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51" name="Freeform 37">
                <a:extLst>
                  <a:ext uri="{FF2B5EF4-FFF2-40B4-BE49-F238E27FC236}">
                    <a16:creationId xmlns:a16="http://schemas.microsoft.com/office/drawing/2014/main" id="{C9A1C85F-5B5B-47FA-8C0C-66F75C274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52" name="Freeform 35">
                <a:extLst>
                  <a:ext uri="{FF2B5EF4-FFF2-40B4-BE49-F238E27FC236}">
                    <a16:creationId xmlns:a16="http://schemas.microsoft.com/office/drawing/2014/main" id="{75F79533-DD24-4E6A-83A1-9E21DF5651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53" name="Freeform 36">
                <a:extLst>
                  <a:ext uri="{FF2B5EF4-FFF2-40B4-BE49-F238E27FC236}">
                    <a16:creationId xmlns:a16="http://schemas.microsoft.com/office/drawing/2014/main" id="{376D6142-024F-4BD4-95B7-A6D05EF59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54" name="Freeform 38">
                <a:extLst>
                  <a:ext uri="{FF2B5EF4-FFF2-40B4-BE49-F238E27FC236}">
                    <a16:creationId xmlns:a16="http://schemas.microsoft.com/office/drawing/2014/main" id="{CD28FD54-698D-4BAD-92FC-2897067450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55" name="Freeform 39">
                <a:extLst>
                  <a:ext uri="{FF2B5EF4-FFF2-40B4-BE49-F238E27FC236}">
                    <a16:creationId xmlns:a16="http://schemas.microsoft.com/office/drawing/2014/main" id="{47EFA16F-61E8-404C-840D-A8AE44F51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56" name="Freeform 40">
                <a:extLst>
                  <a:ext uri="{FF2B5EF4-FFF2-40B4-BE49-F238E27FC236}">
                    <a16:creationId xmlns:a16="http://schemas.microsoft.com/office/drawing/2014/main" id="{09E4A29B-6AEB-4F87-9189-F506B278A7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57" name="Rectangle 41">
                <a:extLst>
                  <a:ext uri="{FF2B5EF4-FFF2-40B4-BE49-F238E27FC236}">
                    <a16:creationId xmlns:a16="http://schemas.microsoft.com/office/drawing/2014/main" id="{338E5AEE-F711-46EB-9890-E720C8B8523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1153" name="Google Shape;1153;p64"/>
          <p:cNvSpPr txBox="1">
            <a:spLocks noGrp="1"/>
          </p:cNvSpPr>
          <p:nvPr>
            <p:ph type="title"/>
          </p:nvPr>
        </p:nvSpPr>
        <p:spPr>
          <a:xfrm>
            <a:off x="1994766" y="2141535"/>
            <a:ext cx="5143500" cy="1025922"/>
          </a:xfrm>
          <a:prstGeom prst="rect">
            <a:avLst/>
          </a:prstGeom>
        </p:spPr>
        <p:txBody>
          <a:bodyPr spcFirstLastPara="1" vert="horz" lIns="91440" tIns="45720" rIns="91440" bIns="45720" rtlCol="0" anchor="b" anchorCtr="0">
            <a:noAutofit/>
          </a:bodyPr>
          <a:lstStyle/>
          <a:p>
            <a:pPr marL="0" lvl="0" indent="0" defTabSz="914400">
              <a:spcBef>
                <a:spcPct val="0"/>
              </a:spcBef>
              <a:spcAft>
                <a:spcPts val="0"/>
              </a:spcAft>
            </a:pPr>
            <a:r>
              <a:rPr lang="en-US" sz="3000" b="1" dirty="0">
                <a:solidFill>
                  <a:schemeClr val="tx1"/>
                </a:solidFill>
                <a:latin typeface="+mj-lt"/>
                <a:ea typeface="+mj-ea"/>
                <a:cs typeface="+mj-cs"/>
              </a:rPr>
              <a:t>Blue Team</a:t>
            </a:r>
          </a:p>
          <a:p>
            <a:pPr marL="0" lvl="0" indent="0" defTabSz="914400">
              <a:spcBef>
                <a:spcPct val="0"/>
              </a:spcBef>
              <a:spcAft>
                <a:spcPts val="0"/>
              </a:spcAft>
            </a:pPr>
            <a:r>
              <a:rPr lang="en-US" sz="2800" dirty="0">
                <a:solidFill>
                  <a:schemeClr val="tx1"/>
                </a:solidFill>
                <a:latin typeface="+mj-lt"/>
                <a:ea typeface="+mj-ea"/>
                <a:cs typeface="+mj-cs"/>
                <a:sym typeface="Roboto Light"/>
              </a:rPr>
              <a:t>Log Analysis</a:t>
            </a:r>
            <a:br>
              <a:rPr lang="en-US" sz="2800" dirty="0">
                <a:solidFill>
                  <a:schemeClr val="tx1"/>
                </a:solidFill>
                <a:latin typeface="+mj-lt"/>
                <a:ea typeface="+mj-ea"/>
                <a:cs typeface="+mj-cs"/>
                <a:sym typeface="Roboto Light"/>
              </a:rPr>
            </a:br>
            <a:r>
              <a:rPr lang="en-US" sz="2800" dirty="0">
                <a:solidFill>
                  <a:schemeClr val="tx1"/>
                </a:solidFill>
                <a:latin typeface="+mj-lt"/>
                <a:ea typeface="+mj-ea"/>
                <a:cs typeface="+mj-cs"/>
                <a:sym typeface="Roboto Light"/>
              </a:rPr>
              <a:t>and Attack Characterization</a:t>
            </a:r>
          </a:p>
        </p:txBody>
      </p:sp>
      <p:sp>
        <p:nvSpPr>
          <p:cNvPr id="1154" name="Google Shape;1154;p6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600"/>
              </a:spcAft>
              <a:buNone/>
            </a:pPr>
            <a:fld id="{00000000-1234-1234-1234-123412341234}" type="slidenum">
              <a:rPr lang="en" sz="600" smtClean="0"/>
              <a:pPr marL="0" lvl="0" indent="0" algn="r" rtl="0">
                <a:spcBef>
                  <a:spcPts val="0"/>
                </a:spcBef>
                <a:spcAft>
                  <a:spcPts val="600"/>
                </a:spcAft>
                <a:buNone/>
              </a:pPr>
              <a:t>11</a:t>
            </a:fld>
            <a:endParaRPr lang="en-US" sz="600" dirty="0"/>
          </a:p>
        </p:txBody>
      </p:sp>
      <p:sp>
        <p:nvSpPr>
          <p:cNvPr id="2" name="TextBox 1">
            <a:extLst>
              <a:ext uri="{FF2B5EF4-FFF2-40B4-BE49-F238E27FC236}">
                <a16:creationId xmlns:a16="http://schemas.microsoft.com/office/drawing/2014/main" id="{2E4E64FD-25CC-4DD1-B872-45E4C8103514}"/>
              </a:ext>
            </a:extLst>
          </p:cNvPr>
          <p:cNvSpPr txBox="1"/>
          <p:nvPr/>
        </p:nvSpPr>
        <p:spPr>
          <a:xfrm>
            <a:off x="6880240" y="4943445"/>
            <a:ext cx="2263760" cy="200055"/>
          </a:xfrm>
          <a:prstGeom prst="rect">
            <a:avLst/>
          </a:prstGeom>
          <a:solidFill>
            <a:srgbClr val="000000"/>
          </a:solidFill>
        </p:spPr>
        <p:txBody>
          <a:bodyPr wrap="none" rtlCol="0">
            <a:spAutoFit/>
          </a:bodyPr>
          <a:lstStyle/>
          <a:p>
            <a:pPr algn="r">
              <a:spcAft>
                <a:spcPts val="600"/>
              </a:spcAft>
            </a:pPr>
            <a:r>
              <a:rPr lang="en-US" sz="700" dirty="0">
                <a:solidFill>
                  <a:srgbClr val="FFFFFF"/>
                </a:solidFill>
                <a:hlinkClick r:id="rId6" tooltip="http://www.pngall.com/analysis-png">
                  <a:extLst>
                    <a:ext uri="{A12FA001-AC4F-418D-AE19-62706E023703}">
                      <ahyp:hlinkClr xmlns:ahyp="http://schemas.microsoft.com/office/drawing/2018/hyperlinkcolor" val="tx"/>
                    </a:ext>
                  </a:extLst>
                </a:hlinkClick>
              </a:rPr>
              <a:t>This Photo</a:t>
            </a:r>
            <a:r>
              <a:rPr lang="en-US" sz="700" dirty="0">
                <a:solidFill>
                  <a:srgbClr val="FFFFFF"/>
                </a:solidFill>
              </a:rPr>
              <a:t> by Unknown Author is licensed under </a:t>
            </a:r>
            <a:r>
              <a:rPr lang="en-US" sz="700" dirty="0">
                <a:solidFill>
                  <a:srgbClr val="FFFFFF"/>
                </a:solidFill>
                <a:hlinkClick r:id="rId7" tooltip="https://creativecommons.org/licenses/by-nc/3.0/">
                  <a:extLst>
                    <a:ext uri="{A12FA001-AC4F-418D-AE19-62706E023703}">
                      <ahyp:hlinkClr xmlns:ahyp="http://schemas.microsoft.com/office/drawing/2018/hyperlinkcolor" val="tx"/>
                    </a:ext>
                  </a:extLst>
                </a:hlinkClick>
              </a:rPr>
              <a:t>CC BY-NC</a:t>
            </a:r>
            <a:endParaRPr lang="en-US" sz="700" dirty="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158"/>
        <p:cNvGrpSpPr/>
        <p:nvPr/>
      </p:nvGrpSpPr>
      <p:grpSpPr>
        <a:xfrm>
          <a:off x="0" y="0"/>
          <a:ext cx="0" cy="0"/>
          <a:chOff x="0" y="0"/>
          <a:chExt cx="0" cy="0"/>
        </a:xfrm>
      </p:grpSpPr>
      <p:pic>
        <p:nvPicPr>
          <p:cNvPr id="79"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9144002" cy="5143500"/>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81" name="Group 80">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15" y="0"/>
            <a:ext cx="9040414" cy="5143500"/>
            <a:chOff x="-14288" y="0"/>
            <a:chExt cx="12053888" cy="6858001"/>
          </a:xfrm>
        </p:grpSpPr>
        <p:grpSp>
          <p:nvGrpSpPr>
            <p:cNvPr id="82" name="Group 81">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94"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5"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6"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11"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2"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3"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4"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5"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6"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7"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8"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9"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0"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83" name="Group 82">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84"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sp useBgFill="1">
        <p:nvSpPr>
          <p:cNvPr id="122" name="Rectangle 121">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4"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892" y="-1"/>
            <a:ext cx="3046144" cy="5143500"/>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26" name="Rectangle 125">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89"/>
            <a:ext cx="3041715" cy="51435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128"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16897" y="17462"/>
            <a:ext cx="3058613" cy="51435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159" name="Google Shape;1159;p65"/>
          <p:cNvSpPr txBox="1">
            <a:spLocks noGrp="1"/>
          </p:cNvSpPr>
          <p:nvPr>
            <p:ph type="title"/>
          </p:nvPr>
        </p:nvSpPr>
        <p:spPr>
          <a:xfrm>
            <a:off x="641449" y="463888"/>
            <a:ext cx="2138563" cy="1108928"/>
          </a:xfrm>
          <a:prstGeom prst="rect">
            <a:avLst/>
          </a:prstGeom>
        </p:spPr>
        <p:txBody>
          <a:bodyPr spcFirstLastPara="1" vert="horz" lIns="91440" tIns="45720" rIns="91440" bIns="45720" rtlCol="0" anchor="ctr" anchorCtr="0">
            <a:normAutofit fontScale="90000"/>
          </a:bodyPr>
          <a:lstStyle/>
          <a:p>
            <a:pPr marL="0" lvl="0" indent="0" defTabSz="914400">
              <a:spcBef>
                <a:spcPct val="0"/>
              </a:spcBef>
              <a:spcAft>
                <a:spcPts val="0"/>
              </a:spcAft>
            </a:pPr>
            <a:r>
              <a:rPr lang="en-US" sz="2200" b="1" dirty="0">
                <a:solidFill>
                  <a:schemeClr val="tx2"/>
                </a:solidFill>
                <a:latin typeface="+mj-lt"/>
                <a:ea typeface="+mj-ea"/>
                <a:cs typeface="+mj-cs"/>
              </a:rPr>
              <a:t>Analysis:</a:t>
            </a:r>
            <a:br>
              <a:rPr lang="en-US" sz="2200" b="1" dirty="0">
                <a:solidFill>
                  <a:schemeClr val="tx2"/>
                </a:solidFill>
                <a:latin typeface="+mj-lt"/>
                <a:ea typeface="+mj-ea"/>
                <a:cs typeface="+mj-cs"/>
              </a:rPr>
            </a:br>
            <a:r>
              <a:rPr lang="en-US" sz="2200" b="1" dirty="0">
                <a:solidFill>
                  <a:schemeClr val="tx2"/>
                </a:solidFill>
                <a:latin typeface="+mj-lt"/>
                <a:ea typeface="+mj-ea"/>
                <a:cs typeface="+mj-cs"/>
              </a:rPr>
              <a:t>Identifying</a:t>
            </a:r>
            <a:br>
              <a:rPr lang="en-US" sz="2200" b="1" dirty="0">
                <a:solidFill>
                  <a:schemeClr val="tx2"/>
                </a:solidFill>
                <a:latin typeface="+mj-lt"/>
                <a:ea typeface="+mj-ea"/>
                <a:cs typeface="+mj-cs"/>
              </a:rPr>
            </a:br>
            <a:r>
              <a:rPr lang="en-US" sz="2200" b="1" dirty="0">
                <a:solidFill>
                  <a:schemeClr val="tx2"/>
                </a:solidFill>
                <a:latin typeface="+mj-lt"/>
                <a:ea typeface="+mj-ea"/>
                <a:cs typeface="+mj-cs"/>
              </a:rPr>
              <a:t>the offensive traffic</a:t>
            </a:r>
          </a:p>
        </p:txBody>
      </p:sp>
      <p:sp>
        <p:nvSpPr>
          <p:cNvPr id="1162" name="Google Shape;1162;p65"/>
          <p:cNvSpPr txBox="1"/>
          <p:nvPr/>
        </p:nvSpPr>
        <p:spPr>
          <a:xfrm>
            <a:off x="633465" y="1687115"/>
            <a:ext cx="2285698" cy="2967976"/>
          </a:xfrm>
          <a:prstGeom prst="rect">
            <a:avLst/>
          </a:prstGeom>
        </p:spPr>
        <p:txBody>
          <a:bodyPr spcFirstLastPara="1" vert="horz" lIns="91440" tIns="45720" rIns="91440" bIns="45720" rtlCol="0" anchorCtr="0">
            <a:normAutofit fontScale="92500"/>
          </a:bodyPr>
          <a:lstStyle/>
          <a:p>
            <a:pPr defTabSz="914400" fontAlgn="base">
              <a:lnSpc>
                <a:spcPct val="120000"/>
              </a:lnSpc>
              <a:spcAft>
                <a:spcPts val="600"/>
              </a:spcAft>
              <a:buSzPct val="125000"/>
            </a:pPr>
            <a:r>
              <a:rPr lang="en-US" sz="1400" dirty="0">
                <a:solidFill>
                  <a:srgbClr val="FFFFFF"/>
                </a:solidFill>
                <a:latin typeface="Roboto" panose="020B0604020202020204" charset="0"/>
                <a:ea typeface="Roboto" panose="020B0604020202020204" charset="0"/>
              </a:rPr>
              <a:t>Traffic between the attacker Kali and Capstone victim web server took place between 12:35 and 12:40 on August 21</a:t>
            </a:r>
            <a:r>
              <a:rPr lang="en-US" sz="1400" baseline="30000" dirty="0">
                <a:solidFill>
                  <a:srgbClr val="FFFFFF"/>
                </a:solidFill>
                <a:latin typeface="Roboto" panose="020B0604020202020204" charset="0"/>
                <a:ea typeface="Roboto" panose="020B0604020202020204" charset="0"/>
              </a:rPr>
              <a:t>st</a:t>
            </a:r>
            <a:r>
              <a:rPr lang="en-US" sz="1400" dirty="0">
                <a:solidFill>
                  <a:srgbClr val="FFFFFF"/>
                </a:solidFill>
                <a:latin typeface="Roboto" panose="020B0604020202020204" charset="0"/>
                <a:ea typeface="Roboto" panose="020B0604020202020204" charset="0"/>
              </a:rPr>
              <a:t>. There were 123,459 responses.</a:t>
            </a:r>
            <a:br>
              <a:rPr lang="en-US" sz="1400" dirty="0">
                <a:solidFill>
                  <a:srgbClr val="FFFFFF"/>
                </a:solidFill>
                <a:latin typeface="Roboto" panose="020B0604020202020204" charset="0"/>
                <a:ea typeface="Roboto" panose="020B0604020202020204" charset="0"/>
              </a:rPr>
            </a:br>
            <a:r>
              <a:rPr lang="en-US" sz="1400" dirty="0">
                <a:solidFill>
                  <a:srgbClr val="FFFFFF"/>
                </a:solidFill>
                <a:latin typeface="Roboto" panose="020B0604020202020204" charset="0"/>
                <a:ea typeface="Roboto" panose="020B0604020202020204" charset="0"/>
              </a:rPr>
              <a:t>The Blue Team is most concerned with http status code 401 which indicates unauthorized access.</a:t>
            </a:r>
          </a:p>
        </p:txBody>
      </p:sp>
      <p:grpSp>
        <p:nvGrpSpPr>
          <p:cNvPr id="130" name="Group 129">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5604" cy="5143499"/>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31"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32"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4"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5"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6"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7"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8"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9"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0"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1"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2"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43"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4"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5"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6"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7"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8"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9"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0"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1"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2"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3"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4"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5"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6"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7"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3" name="Picture 2">
            <a:extLst>
              <a:ext uri="{FF2B5EF4-FFF2-40B4-BE49-F238E27FC236}">
                <a16:creationId xmlns:a16="http://schemas.microsoft.com/office/drawing/2014/main" id="{A9311A65-B678-4FB8-8E81-12948746F289}"/>
              </a:ext>
            </a:extLst>
          </p:cNvPr>
          <p:cNvPicPr>
            <a:picLocks noChangeAspect="1"/>
          </p:cNvPicPr>
          <p:nvPr/>
        </p:nvPicPr>
        <p:blipFill>
          <a:blip r:embed="rId4"/>
          <a:srcRect/>
          <a:stretch/>
        </p:blipFill>
        <p:spPr>
          <a:xfrm>
            <a:off x="3210149" y="152227"/>
            <a:ext cx="4913206" cy="2588763"/>
          </a:xfrm>
          <a:prstGeom prst="rect">
            <a:avLst/>
          </a:prstGeom>
          <a:ln>
            <a:solidFill>
              <a:schemeClr val="tx2"/>
            </a:solidFill>
          </a:ln>
        </p:spPr>
      </p:pic>
      <p:pic>
        <p:nvPicPr>
          <p:cNvPr id="158" name="Picture 157">
            <a:extLst>
              <a:ext uri="{FF2B5EF4-FFF2-40B4-BE49-F238E27FC236}">
                <a16:creationId xmlns:a16="http://schemas.microsoft.com/office/drawing/2014/main" id="{A7922892-FB7B-42F6-9CB2-8D765059731B}"/>
              </a:ext>
            </a:extLst>
          </p:cNvPr>
          <p:cNvPicPr>
            <a:picLocks noChangeAspect="1"/>
          </p:cNvPicPr>
          <p:nvPr/>
        </p:nvPicPr>
        <p:blipFill>
          <a:blip r:embed="rId5"/>
          <a:srcRect/>
          <a:stretch/>
        </p:blipFill>
        <p:spPr>
          <a:xfrm>
            <a:off x="4098633" y="2343330"/>
            <a:ext cx="4913206" cy="2667616"/>
          </a:xfrm>
          <a:prstGeom prst="rect">
            <a:avLst/>
          </a:prstGeom>
          <a:ln>
            <a:solidFill>
              <a:schemeClr val="tx2"/>
            </a:solidFill>
          </a:ln>
        </p:spPr>
      </p:pic>
    </p:spTree>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158"/>
        <p:cNvGrpSpPr/>
        <p:nvPr/>
      </p:nvGrpSpPr>
      <p:grpSpPr>
        <a:xfrm>
          <a:off x="0" y="0"/>
          <a:ext cx="0" cy="0"/>
          <a:chOff x="0" y="0"/>
          <a:chExt cx="0" cy="0"/>
        </a:xfrm>
      </p:grpSpPr>
      <p:pic>
        <p:nvPicPr>
          <p:cNvPr id="79"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9144002" cy="5143500"/>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81" name="Group 80">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15" y="0"/>
            <a:ext cx="9040414" cy="5143500"/>
            <a:chOff x="-14288" y="0"/>
            <a:chExt cx="12053888" cy="6858001"/>
          </a:xfrm>
        </p:grpSpPr>
        <p:grpSp>
          <p:nvGrpSpPr>
            <p:cNvPr id="82" name="Group 81">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94"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5"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6"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11"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2"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3"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4"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5"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6"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7"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8"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9"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0"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83" name="Group 82">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84"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sp useBgFill="1">
        <p:nvSpPr>
          <p:cNvPr id="122" name="Rectangle 121">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4"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892" y="-1"/>
            <a:ext cx="3046144" cy="5143500"/>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26" name="Rectangle 125">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89"/>
            <a:ext cx="3041715" cy="51435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128"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16897" y="17462"/>
            <a:ext cx="3058613" cy="51435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159" name="Google Shape;1159;p65"/>
          <p:cNvSpPr txBox="1">
            <a:spLocks noGrp="1"/>
          </p:cNvSpPr>
          <p:nvPr>
            <p:ph type="title"/>
          </p:nvPr>
        </p:nvSpPr>
        <p:spPr>
          <a:xfrm>
            <a:off x="641449" y="519939"/>
            <a:ext cx="2138563" cy="1221838"/>
          </a:xfrm>
          <a:prstGeom prst="rect">
            <a:avLst/>
          </a:prstGeom>
        </p:spPr>
        <p:txBody>
          <a:bodyPr spcFirstLastPara="1" vert="horz" lIns="91440" tIns="45720" rIns="91440" bIns="45720" rtlCol="0" anchor="ctr" anchorCtr="0">
            <a:normAutofit fontScale="90000"/>
          </a:bodyPr>
          <a:lstStyle/>
          <a:p>
            <a:pPr lvl="0" defTabSz="914400">
              <a:spcBef>
                <a:spcPct val="0"/>
              </a:spcBef>
            </a:pPr>
            <a:r>
              <a:rPr lang="en" sz="2000" b="1" dirty="0">
                <a:solidFill>
                  <a:schemeClr val="tx2"/>
                </a:solidFill>
              </a:rPr>
              <a:t>Analysis:</a:t>
            </a:r>
            <a:br>
              <a:rPr lang="en" sz="2000" b="1" dirty="0">
                <a:solidFill>
                  <a:schemeClr val="tx2"/>
                </a:solidFill>
              </a:rPr>
            </a:br>
            <a:r>
              <a:rPr lang="en" sz="2000" b="1" dirty="0">
                <a:solidFill>
                  <a:schemeClr val="tx2"/>
                </a:solidFill>
              </a:rPr>
              <a:t>Finding the Request for the Hidden Directory</a:t>
            </a:r>
            <a:endParaRPr lang="en-US" sz="2200" b="1" dirty="0">
              <a:solidFill>
                <a:schemeClr val="tx2"/>
              </a:solidFill>
              <a:latin typeface="+mj-lt"/>
              <a:ea typeface="+mj-ea"/>
              <a:cs typeface="+mj-cs"/>
            </a:endParaRPr>
          </a:p>
        </p:txBody>
      </p:sp>
      <p:sp>
        <p:nvSpPr>
          <p:cNvPr id="1162" name="Google Shape;1162;p65"/>
          <p:cNvSpPr txBox="1"/>
          <p:nvPr/>
        </p:nvSpPr>
        <p:spPr>
          <a:xfrm>
            <a:off x="633465" y="1948583"/>
            <a:ext cx="2285698" cy="2967976"/>
          </a:xfrm>
          <a:prstGeom prst="rect">
            <a:avLst/>
          </a:prstGeom>
        </p:spPr>
        <p:txBody>
          <a:bodyPr spcFirstLastPara="1" vert="horz" lIns="91440" tIns="45720" rIns="91440" bIns="45720" rtlCol="0" anchorCtr="0">
            <a:normAutofit lnSpcReduction="10000"/>
          </a:bodyPr>
          <a:lstStyle/>
          <a:p>
            <a:pPr defTabSz="914400" fontAlgn="base">
              <a:lnSpc>
                <a:spcPct val="120000"/>
              </a:lnSpc>
              <a:spcAft>
                <a:spcPts val="600"/>
              </a:spcAft>
              <a:buSzPct val="125000"/>
            </a:pPr>
            <a:r>
              <a:rPr lang="en-US" sz="1400" dirty="0">
                <a:solidFill>
                  <a:srgbClr val="FFFFFF"/>
                </a:solidFill>
                <a:latin typeface="Roboto" panose="020B0604020202020204" charset="0"/>
                <a:ea typeface="Roboto" panose="020B0604020202020204" charset="0"/>
              </a:rPr>
              <a:t>The hidden directory “secret_folder” was accessed 16,849 times around 12:39. The IP address the requests</a:t>
            </a:r>
            <a:br>
              <a:rPr lang="en-US" sz="1400" dirty="0">
                <a:solidFill>
                  <a:srgbClr val="FFFFFF"/>
                </a:solidFill>
                <a:latin typeface="Roboto" panose="020B0604020202020204" charset="0"/>
                <a:ea typeface="Roboto" panose="020B0604020202020204" charset="0"/>
              </a:rPr>
            </a:br>
            <a:r>
              <a:rPr lang="en-US" sz="1400" dirty="0">
                <a:solidFill>
                  <a:srgbClr val="FFFFFF"/>
                </a:solidFill>
                <a:latin typeface="Roboto" panose="020B0604020202020204" charset="0"/>
                <a:ea typeface="Roboto" panose="020B0604020202020204" charset="0"/>
              </a:rPr>
              <a:t>were coming from is 192.168.1.90.</a:t>
            </a:r>
            <a:br>
              <a:rPr lang="en-US" sz="1400" dirty="0">
                <a:solidFill>
                  <a:srgbClr val="FFFFFF"/>
                </a:solidFill>
                <a:latin typeface="Roboto" panose="020B0604020202020204" charset="0"/>
                <a:ea typeface="Roboto" panose="020B0604020202020204" charset="0"/>
              </a:rPr>
            </a:br>
            <a:r>
              <a:rPr lang="en-US" sz="1400" dirty="0">
                <a:solidFill>
                  <a:srgbClr val="FFFFFF"/>
                </a:solidFill>
                <a:latin typeface="Roboto" panose="020B0604020202020204" charset="0"/>
                <a:ea typeface="Roboto" panose="020B0604020202020204" charset="0"/>
              </a:rPr>
              <a:t>It contained a file called “connect_to_corp_server” which was accessed</a:t>
            </a:r>
            <a:br>
              <a:rPr lang="en-US" sz="1400" dirty="0">
                <a:solidFill>
                  <a:srgbClr val="FFFFFF"/>
                </a:solidFill>
                <a:latin typeface="Roboto" panose="020B0604020202020204" charset="0"/>
                <a:ea typeface="Roboto" panose="020B0604020202020204" charset="0"/>
              </a:rPr>
            </a:br>
            <a:r>
              <a:rPr lang="en-US" sz="1400" dirty="0">
                <a:solidFill>
                  <a:srgbClr val="FFFFFF"/>
                </a:solidFill>
                <a:latin typeface="Roboto" panose="020B0604020202020204" charset="0"/>
                <a:ea typeface="Roboto" panose="020B0604020202020204" charset="0"/>
              </a:rPr>
              <a:t>2 times. </a:t>
            </a:r>
          </a:p>
        </p:txBody>
      </p:sp>
      <p:grpSp>
        <p:nvGrpSpPr>
          <p:cNvPr id="130" name="Group 129">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5604" cy="5143499"/>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31"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32"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4"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5"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6"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7"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8"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9"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0"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1"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2"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43"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4"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5"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6"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7"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8"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9"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0"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1"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2"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3"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4"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5"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6"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7"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3" name="Picture 2">
            <a:extLst>
              <a:ext uri="{FF2B5EF4-FFF2-40B4-BE49-F238E27FC236}">
                <a16:creationId xmlns:a16="http://schemas.microsoft.com/office/drawing/2014/main" id="{A9311A65-B678-4FB8-8E81-12948746F289}"/>
              </a:ext>
            </a:extLst>
          </p:cNvPr>
          <p:cNvPicPr>
            <a:picLocks noChangeAspect="1"/>
          </p:cNvPicPr>
          <p:nvPr/>
        </p:nvPicPr>
        <p:blipFill>
          <a:blip r:embed="rId4"/>
          <a:srcRect/>
          <a:stretch/>
        </p:blipFill>
        <p:spPr>
          <a:xfrm>
            <a:off x="4093312" y="153524"/>
            <a:ext cx="4913206" cy="2532553"/>
          </a:xfrm>
          <a:prstGeom prst="rect">
            <a:avLst/>
          </a:prstGeom>
          <a:ln>
            <a:solidFill>
              <a:schemeClr val="tx2"/>
            </a:solidFill>
          </a:ln>
        </p:spPr>
      </p:pic>
      <p:pic>
        <p:nvPicPr>
          <p:cNvPr id="158" name="Picture 157">
            <a:extLst>
              <a:ext uri="{FF2B5EF4-FFF2-40B4-BE49-F238E27FC236}">
                <a16:creationId xmlns:a16="http://schemas.microsoft.com/office/drawing/2014/main" id="{A7922892-FB7B-42F6-9CB2-8D765059731B}"/>
              </a:ext>
            </a:extLst>
          </p:cNvPr>
          <p:cNvPicPr>
            <a:picLocks noChangeAspect="1"/>
          </p:cNvPicPr>
          <p:nvPr/>
        </p:nvPicPr>
        <p:blipFill>
          <a:blip r:embed="rId5"/>
          <a:srcRect/>
          <a:stretch/>
        </p:blipFill>
        <p:spPr>
          <a:xfrm>
            <a:off x="3225451" y="2503163"/>
            <a:ext cx="4913206" cy="2483740"/>
          </a:xfrm>
          <a:prstGeom prst="rect">
            <a:avLst/>
          </a:prstGeom>
          <a:ln>
            <a:solidFill>
              <a:schemeClr val="tx2"/>
            </a:solidFill>
          </a:ln>
        </p:spPr>
      </p:pic>
    </p:spTree>
    <p:extLst>
      <p:ext uri="{BB962C8B-B14F-4D97-AF65-F5344CB8AC3E}">
        <p14:creationId xmlns:p14="http://schemas.microsoft.com/office/powerpoint/2010/main" val="3725026382"/>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158"/>
        <p:cNvGrpSpPr/>
        <p:nvPr/>
      </p:nvGrpSpPr>
      <p:grpSpPr>
        <a:xfrm>
          <a:off x="0" y="0"/>
          <a:ext cx="0" cy="0"/>
          <a:chOff x="0" y="0"/>
          <a:chExt cx="0" cy="0"/>
        </a:xfrm>
      </p:grpSpPr>
      <p:pic>
        <p:nvPicPr>
          <p:cNvPr id="79"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9144002" cy="5143500"/>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81" name="Group 80">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15" y="0"/>
            <a:ext cx="9040414" cy="5143500"/>
            <a:chOff x="-14288" y="0"/>
            <a:chExt cx="12053888" cy="6858001"/>
          </a:xfrm>
        </p:grpSpPr>
        <p:grpSp>
          <p:nvGrpSpPr>
            <p:cNvPr id="82" name="Group 81">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94"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5"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6"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11"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2"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3"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4"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5"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6"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7"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8"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9"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0"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83" name="Group 82">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84"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sp useBgFill="1">
        <p:nvSpPr>
          <p:cNvPr id="122" name="Rectangle 121">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4"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892" y="-1"/>
            <a:ext cx="3046144" cy="5143500"/>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26" name="Rectangle 125">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89"/>
            <a:ext cx="3041715" cy="51435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128"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16897" y="17462"/>
            <a:ext cx="3058613" cy="51435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159" name="Google Shape;1159;p65"/>
          <p:cNvSpPr txBox="1">
            <a:spLocks noGrp="1"/>
          </p:cNvSpPr>
          <p:nvPr>
            <p:ph type="title"/>
          </p:nvPr>
        </p:nvSpPr>
        <p:spPr>
          <a:xfrm>
            <a:off x="641449" y="519939"/>
            <a:ext cx="2138563" cy="1221838"/>
          </a:xfrm>
          <a:prstGeom prst="rect">
            <a:avLst/>
          </a:prstGeom>
        </p:spPr>
        <p:txBody>
          <a:bodyPr spcFirstLastPara="1" vert="horz" lIns="91440" tIns="45720" rIns="91440" bIns="45720" rtlCol="0" anchor="ctr" anchorCtr="0">
            <a:normAutofit/>
          </a:bodyPr>
          <a:lstStyle/>
          <a:p>
            <a:pPr lvl="0" defTabSz="914400">
              <a:spcBef>
                <a:spcPct val="0"/>
              </a:spcBef>
            </a:pPr>
            <a:r>
              <a:rPr lang="en" sz="2000" b="1" dirty="0">
                <a:solidFill>
                  <a:schemeClr val="tx2"/>
                </a:solidFill>
              </a:rPr>
              <a:t>Analysis:</a:t>
            </a:r>
            <a:br>
              <a:rPr lang="en" sz="2000" b="1" dirty="0">
                <a:solidFill>
                  <a:schemeClr val="tx2"/>
                </a:solidFill>
              </a:rPr>
            </a:br>
            <a:r>
              <a:rPr lang="en" sz="2000" b="1" dirty="0">
                <a:solidFill>
                  <a:schemeClr val="tx2"/>
                </a:solidFill>
              </a:rPr>
              <a:t>Uncovering the Brute Force Attack</a:t>
            </a:r>
            <a:endParaRPr lang="en-US" sz="2200" b="1" dirty="0">
              <a:solidFill>
                <a:schemeClr val="tx2"/>
              </a:solidFill>
              <a:latin typeface="+mj-lt"/>
              <a:ea typeface="+mj-ea"/>
              <a:cs typeface="+mj-cs"/>
            </a:endParaRPr>
          </a:p>
        </p:txBody>
      </p:sp>
      <p:sp>
        <p:nvSpPr>
          <p:cNvPr id="1162" name="Google Shape;1162;p65"/>
          <p:cNvSpPr txBox="1"/>
          <p:nvPr/>
        </p:nvSpPr>
        <p:spPr>
          <a:xfrm>
            <a:off x="633465" y="1948583"/>
            <a:ext cx="2285698" cy="2967976"/>
          </a:xfrm>
          <a:prstGeom prst="rect">
            <a:avLst/>
          </a:prstGeom>
        </p:spPr>
        <p:txBody>
          <a:bodyPr spcFirstLastPara="1" vert="horz" lIns="91440" tIns="45720" rIns="91440" bIns="45720" rtlCol="0" anchorCtr="0">
            <a:normAutofit/>
          </a:bodyPr>
          <a:lstStyle/>
          <a:p>
            <a:pPr defTabSz="914400" fontAlgn="base">
              <a:lnSpc>
                <a:spcPct val="120000"/>
              </a:lnSpc>
              <a:spcAft>
                <a:spcPts val="600"/>
              </a:spcAft>
              <a:buSzPct val="125000"/>
            </a:pPr>
            <a:r>
              <a:rPr lang="en-US" sz="1400" dirty="0">
                <a:solidFill>
                  <a:srgbClr val="FFFFFF"/>
                </a:solidFill>
                <a:latin typeface="Roboto" panose="020B0604020202020204" charset="0"/>
                <a:ea typeface="Roboto" panose="020B0604020202020204" charset="0"/>
              </a:rPr>
              <a:t>There were 16,849 packet requests made by a Brute Force Attack (specifically, Hydra). The http response code 301 indicates a successful discovery of the correct password and was redirected to another web page.</a:t>
            </a:r>
          </a:p>
        </p:txBody>
      </p:sp>
      <p:grpSp>
        <p:nvGrpSpPr>
          <p:cNvPr id="130" name="Group 129">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5604" cy="5143499"/>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31"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32"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4"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5"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6"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7"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8"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9"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0"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1"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2"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43"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4"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5"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6"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7"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8"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9"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0"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1"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2"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3"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4"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5"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6"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7"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3" name="Picture 2">
            <a:extLst>
              <a:ext uri="{FF2B5EF4-FFF2-40B4-BE49-F238E27FC236}">
                <a16:creationId xmlns:a16="http://schemas.microsoft.com/office/drawing/2014/main" id="{A9311A65-B678-4FB8-8E81-12948746F289}"/>
              </a:ext>
            </a:extLst>
          </p:cNvPr>
          <p:cNvPicPr>
            <a:picLocks noChangeAspect="1"/>
          </p:cNvPicPr>
          <p:nvPr/>
        </p:nvPicPr>
        <p:blipFill>
          <a:blip r:embed="rId4"/>
          <a:srcRect/>
          <a:stretch/>
        </p:blipFill>
        <p:spPr>
          <a:xfrm>
            <a:off x="3346117" y="180332"/>
            <a:ext cx="4641269" cy="2532553"/>
          </a:xfrm>
          <a:prstGeom prst="rect">
            <a:avLst/>
          </a:prstGeom>
          <a:ln>
            <a:solidFill>
              <a:schemeClr val="tx2"/>
            </a:solidFill>
          </a:ln>
        </p:spPr>
      </p:pic>
      <p:pic>
        <p:nvPicPr>
          <p:cNvPr id="158" name="Picture 157">
            <a:extLst>
              <a:ext uri="{FF2B5EF4-FFF2-40B4-BE49-F238E27FC236}">
                <a16:creationId xmlns:a16="http://schemas.microsoft.com/office/drawing/2014/main" id="{A7922892-FB7B-42F6-9CB2-8D765059731B}"/>
              </a:ext>
            </a:extLst>
          </p:cNvPr>
          <p:cNvPicPr>
            <a:picLocks noChangeAspect="1"/>
          </p:cNvPicPr>
          <p:nvPr/>
        </p:nvPicPr>
        <p:blipFill>
          <a:blip r:embed="rId5"/>
          <a:srcRect/>
          <a:stretch/>
        </p:blipFill>
        <p:spPr>
          <a:xfrm>
            <a:off x="4120807" y="2479428"/>
            <a:ext cx="4868857" cy="2483740"/>
          </a:xfrm>
          <a:prstGeom prst="rect">
            <a:avLst/>
          </a:prstGeom>
          <a:ln>
            <a:solidFill>
              <a:schemeClr val="tx2"/>
            </a:solidFill>
          </a:ln>
        </p:spPr>
      </p:pic>
    </p:spTree>
    <p:extLst>
      <p:ext uri="{BB962C8B-B14F-4D97-AF65-F5344CB8AC3E}">
        <p14:creationId xmlns:p14="http://schemas.microsoft.com/office/powerpoint/2010/main" val="1711988977"/>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158"/>
        <p:cNvGrpSpPr/>
        <p:nvPr/>
      </p:nvGrpSpPr>
      <p:grpSpPr>
        <a:xfrm>
          <a:off x="0" y="0"/>
          <a:ext cx="0" cy="0"/>
          <a:chOff x="0" y="0"/>
          <a:chExt cx="0" cy="0"/>
        </a:xfrm>
      </p:grpSpPr>
      <p:pic>
        <p:nvPicPr>
          <p:cNvPr id="79"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9144002" cy="5143500"/>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81" name="Group 80">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15" y="0"/>
            <a:ext cx="9040414" cy="5143500"/>
            <a:chOff x="-14288" y="0"/>
            <a:chExt cx="12053888" cy="6858001"/>
          </a:xfrm>
        </p:grpSpPr>
        <p:grpSp>
          <p:nvGrpSpPr>
            <p:cNvPr id="82" name="Group 81">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94"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5"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6"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11"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2"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3"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4"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5"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6"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7"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8"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9"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0"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83" name="Group 82">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84"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sp useBgFill="1">
        <p:nvSpPr>
          <p:cNvPr id="122" name="Rectangle 121">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4"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892" y="-1"/>
            <a:ext cx="3046144" cy="5143500"/>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26" name="Rectangle 125">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89"/>
            <a:ext cx="3041715" cy="51435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128"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16897" y="17462"/>
            <a:ext cx="3058613" cy="51435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159" name="Google Shape;1159;p65"/>
          <p:cNvSpPr txBox="1">
            <a:spLocks noGrp="1"/>
          </p:cNvSpPr>
          <p:nvPr>
            <p:ph type="title"/>
          </p:nvPr>
        </p:nvSpPr>
        <p:spPr>
          <a:xfrm>
            <a:off x="641449" y="519939"/>
            <a:ext cx="2138563" cy="1221838"/>
          </a:xfrm>
          <a:prstGeom prst="rect">
            <a:avLst/>
          </a:prstGeom>
        </p:spPr>
        <p:txBody>
          <a:bodyPr spcFirstLastPara="1" vert="horz" lIns="91440" tIns="45720" rIns="91440" bIns="45720" rtlCol="0" anchor="ctr" anchorCtr="0">
            <a:normAutofit/>
          </a:bodyPr>
          <a:lstStyle/>
          <a:p>
            <a:pPr lvl="0" defTabSz="914400">
              <a:spcBef>
                <a:spcPct val="0"/>
              </a:spcBef>
            </a:pPr>
            <a:r>
              <a:rPr lang="en" sz="2000" b="1" dirty="0">
                <a:solidFill>
                  <a:schemeClr val="tx2"/>
                </a:solidFill>
              </a:rPr>
              <a:t>Analysis:</a:t>
            </a:r>
            <a:br>
              <a:rPr lang="en" sz="2000" b="1" dirty="0">
                <a:solidFill>
                  <a:schemeClr val="tx2"/>
                </a:solidFill>
              </a:rPr>
            </a:br>
            <a:r>
              <a:rPr lang="en" sz="2000" b="1" dirty="0">
                <a:solidFill>
                  <a:schemeClr val="tx2"/>
                </a:solidFill>
              </a:rPr>
              <a:t>Finding the WebDAV Connection</a:t>
            </a:r>
            <a:endParaRPr lang="en-US" sz="2200" b="1" dirty="0">
              <a:solidFill>
                <a:schemeClr val="tx2"/>
              </a:solidFill>
              <a:latin typeface="+mj-lt"/>
              <a:ea typeface="+mj-ea"/>
              <a:cs typeface="+mj-cs"/>
            </a:endParaRPr>
          </a:p>
        </p:txBody>
      </p:sp>
      <p:sp>
        <p:nvSpPr>
          <p:cNvPr id="1162" name="Google Shape;1162;p65"/>
          <p:cNvSpPr txBox="1"/>
          <p:nvPr/>
        </p:nvSpPr>
        <p:spPr>
          <a:xfrm>
            <a:off x="633465" y="1948583"/>
            <a:ext cx="2285698" cy="2967976"/>
          </a:xfrm>
          <a:prstGeom prst="rect">
            <a:avLst/>
          </a:prstGeom>
        </p:spPr>
        <p:txBody>
          <a:bodyPr spcFirstLastPara="1" vert="horz" lIns="91440" tIns="45720" rIns="91440" bIns="45720" rtlCol="0" anchorCtr="0">
            <a:normAutofit/>
          </a:bodyPr>
          <a:lstStyle/>
          <a:p>
            <a:pPr defTabSz="914400" fontAlgn="base">
              <a:lnSpc>
                <a:spcPct val="120000"/>
              </a:lnSpc>
              <a:spcAft>
                <a:spcPts val="600"/>
              </a:spcAft>
              <a:buSzPct val="125000"/>
            </a:pPr>
            <a:r>
              <a:rPr lang="en-US" sz="1400" dirty="0">
                <a:solidFill>
                  <a:srgbClr val="FFFFFF"/>
                </a:solidFill>
                <a:latin typeface="Roboto" panose="020B0604020202020204" charset="0"/>
                <a:ea typeface="Roboto" panose="020B0604020202020204" charset="0"/>
              </a:rPr>
              <a:t>There were 44 hits to the WebDAV connection where the files exploit.php and passwd.dav were requested. The PHP reverse shell was uploaded to start a Metepreter shell session.</a:t>
            </a:r>
          </a:p>
        </p:txBody>
      </p:sp>
      <p:grpSp>
        <p:nvGrpSpPr>
          <p:cNvPr id="130" name="Group 129">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5604" cy="5143499"/>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31"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32"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4"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5"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6"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7"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8"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9"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0"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1"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2"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43"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4"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5"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6"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7"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8"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9"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0"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1"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2"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3"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4"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5"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6"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7"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3" name="Picture 2">
            <a:extLst>
              <a:ext uri="{FF2B5EF4-FFF2-40B4-BE49-F238E27FC236}">
                <a16:creationId xmlns:a16="http://schemas.microsoft.com/office/drawing/2014/main" id="{A9311A65-B678-4FB8-8E81-12948746F289}"/>
              </a:ext>
            </a:extLst>
          </p:cNvPr>
          <p:cNvPicPr>
            <a:picLocks noChangeAspect="1"/>
          </p:cNvPicPr>
          <p:nvPr/>
        </p:nvPicPr>
        <p:blipFill>
          <a:blip r:embed="rId4"/>
          <a:srcRect/>
          <a:stretch/>
        </p:blipFill>
        <p:spPr>
          <a:xfrm>
            <a:off x="4348395" y="249137"/>
            <a:ext cx="4641269" cy="2394943"/>
          </a:xfrm>
          <a:prstGeom prst="rect">
            <a:avLst/>
          </a:prstGeom>
          <a:ln>
            <a:solidFill>
              <a:schemeClr val="tx2"/>
            </a:solidFill>
          </a:ln>
        </p:spPr>
      </p:pic>
      <p:pic>
        <p:nvPicPr>
          <p:cNvPr id="158" name="Picture 157">
            <a:extLst>
              <a:ext uri="{FF2B5EF4-FFF2-40B4-BE49-F238E27FC236}">
                <a16:creationId xmlns:a16="http://schemas.microsoft.com/office/drawing/2014/main" id="{A7922892-FB7B-42F6-9CB2-8D765059731B}"/>
              </a:ext>
            </a:extLst>
          </p:cNvPr>
          <p:cNvPicPr>
            <a:picLocks noChangeAspect="1"/>
          </p:cNvPicPr>
          <p:nvPr/>
        </p:nvPicPr>
        <p:blipFill>
          <a:blip r:embed="rId5"/>
          <a:srcRect/>
          <a:stretch/>
        </p:blipFill>
        <p:spPr>
          <a:xfrm>
            <a:off x="3443439" y="2479428"/>
            <a:ext cx="4393939" cy="2483740"/>
          </a:xfrm>
          <a:prstGeom prst="rect">
            <a:avLst/>
          </a:prstGeom>
          <a:ln>
            <a:solidFill>
              <a:schemeClr val="tx2"/>
            </a:solidFill>
          </a:ln>
        </p:spPr>
      </p:pic>
    </p:spTree>
    <p:extLst>
      <p:ext uri="{BB962C8B-B14F-4D97-AF65-F5344CB8AC3E}">
        <p14:creationId xmlns:p14="http://schemas.microsoft.com/office/powerpoint/2010/main" val="2081107825"/>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Shape 1190"/>
        <p:cNvGrpSpPr/>
        <p:nvPr/>
      </p:nvGrpSpPr>
      <p:grpSpPr>
        <a:xfrm>
          <a:off x="0" y="0"/>
          <a:ext cx="0" cy="0"/>
          <a:chOff x="0" y="0"/>
          <a:chExt cx="0" cy="0"/>
        </a:xfrm>
      </p:grpSpPr>
      <p:pic>
        <p:nvPicPr>
          <p:cNvPr id="1197"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9144002" cy="5143500"/>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198" name="Group 305">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728807" cy="5143499"/>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307"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08"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9"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0"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11"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2"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3"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4"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5"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6"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7"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8"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9"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0"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1"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2"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3"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4"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5"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6"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7"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8"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9"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0"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1"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2"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3"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4"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5"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36"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7"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8"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9"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0"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1"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2"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3"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4"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5"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6"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7"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48"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9"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0"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1"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2"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3"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4"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5"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6"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7"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8"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9"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0"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1199" name="Group 361">
            <a:extLst>
              <a:ext uri="{FF2B5EF4-FFF2-40B4-BE49-F238E27FC236}">
                <a16:creationId xmlns:a16="http://schemas.microsoft.com/office/drawing/2014/main" id="{1351B104-9B78-4A2B-B970-FA8ABE1CE1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2" cy="5143500"/>
            <a:chOff x="0" y="-1"/>
            <a:chExt cx="12192003" cy="6858001"/>
          </a:xfrm>
        </p:grpSpPr>
        <p:sp useBgFill="1">
          <p:nvSpPr>
            <p:cNvPr id="1200" name="Rectangle 362">
              <a:extLst>
                <a:ext uri="{FF2B5EF4-FFF2-40B4-BE49-F238E27FC236}">
                  <a16:creationId xmlns:a16="http://schemas.microsoft.com/office/drawing/2014/main" id="{3A130E84-D02F-40FB-9BEB-5202392713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4" name="Picture 2">
              <a:extLst>
                <a:ext uri="{FF2B5EF4-FFF2-40B4-BE49-F238E27FC236}">
                  <a16:creationId xmlns:a16="http://schemas.microsoft.com/office/drawing/2014/main" id="{5E142BFD-7D75-4518-BBDF-27C00AB4BC7F}"/>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1192" name="Google Shape;1192;p69"/>
          <p:cNvSpPr txBox="1">
            <a:spLocks noGrp="1"/>
          </p:cNvSpPr>
          <p:nvPr>
            <p:ph type="title"/>
          </p:nvPr>
        </p:nvSpPr>
        <p:spPr>
          <a:xfrm>
            <a:off x="4961334" y="841772"/>
            <a:ext cx="3039665" cy="2519362"/>
          </a:xfrm>
          <a:prstGeom prst="rect">
            <a:avLst/>
          </a:prstGeom>
        </p:spPr>
        <p:txBody>
          <a:bodyPr spcFirstLastPara="1" vert="horz" lIns="91440" tIns="45720" rIns="91440" bIns="45720" rtlCol="0" anchor="b" anchorCtr="0">
            <a:noAutofit/>
          </a:bodyPr>
          <a:lstStyle/>
          <a:p>
            <a:pPr marL="0" lvl="0" indent="0" algn="l" defTabSz="914400">
              <a:spcBef>
                <a:spcPct val="0"/>
              </a:spcBef>
              <a:spcAft>
                <a:spcPts val="0"/>
              </a:spcAft>
            </a:pPr>
            <a:r>
              <a:rPr lang="en-US" sz="3000" b="1" dirty="0">
                <a:solidFill>
                  <a:schemeClr val="bg2"/>
                </a:solidFill>
                <a:latin typeface="+mj-lt"/>
                <a:ea typeface="+mj-ea"/>
                <a:cs typeface="+mj-cs"/>
              </a:rPr>
              <a:t>Blue Team</a:t>
            </a:r>
          </a:p>
          <a:p>
            <a:pPr marL="0" lvl="0" indent="0" algn="l" defTabSz="914400">
              <a:spcBef>
                <a:spcPct val="0"/>
              </a:spcBef>
              <a:spcAft>
                <a:spcPts val="0"/>
              </a:spcAft>
            </a:pPr>
            <a:r>
              <a:rPr lang="en-US" sz="3000" dirty="0">
                <a:solidFill>
                  <a:schemeClr val="tx1"/>
                </a:solidFill>
                <a:latin typeface="+mj-lt"/>
                <a:ea typeface="+mj-ea"/>
                <a:cs typeface="+mj-cs"/>
                <a:sym typeface="Roboto Light"/>
              </a:rPr>
              <a:t>Proposed Alarms and </a:t>
            </a:r>
            <a:br>
              <a:rPr lang="en-US" sz="3000" dirty="0">
                <a:solidFill>
                  <a:schemeClr val="tx1"/>
                </a:solidFill>
                <a:latin typeface="+mj-lt"/>
                <a:ea typeface="+mj-ea"/>
                <a:cs typeface="+mj-cs"/>
                <a:sym typeface="Roboto Light"/>
              </a:rPr>
            </a:br>
            <a:r>
              <a:rPr lang="en-US" sz="3000" dirty="0">
                <a:solidFill>
                  <a:schemeClr val="tx1"/>
                </a:solidFill>
                <a:latin typeface="+mj-lt"/>
                <a:ea typeface="+mj-ea"/>
                <a:cs typeface="+mj-cs"/>
                <a:sym typeface="Roboto Light"/>
              </a:rPr>
              <a:t>Mitigation Strategies</a:t>
            </a:r>
          </a:p>
        </p:txBody>
      </p:sp>
      <p:pic>
        <p:nvPicPr>
          <p:cNvPr id="1195" name="Picture 1194">
            <a:extLst>
              <a:ext uri="{FF2B5EF4-FFF2-40B4-BE49-F238E27FC236}">
                <a16:creationId xmlns:a16="http://schemas.microsoft.com/office/drawing/2014/main" id="{81086CCB-71CC-4952-833D-4A32855902D0}"/>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30220" r="3050" b="-2"/>
          <a:stretch/>
        </p:blipFill>
        <p:spPr>
          <a:xfrm>
            <a:off x="-4197" y="10"/>
            <a:ext cx="4576197" cy="5143490"/>
          </a:xfrm>
          <a:prstGeom prst="rect">
            <a:avLst/>
          </a:prstGeom>
        </p:spPr>
      </p:pic>
      <p:grpSp>
        <p:nvGrpSpPr>
          <p:cNvPr id="1201" name="Group 365">
            <a:extLst>
              <a:ext uri="{FF2B5EF4-FFF2-40B4-BE49-F238E27FC236}">
                <a16:creationId xmlns:a16="http://schemas.microsoft.com/office/drawing/2014/main" id="{D4116A08-770E-4DC3-AAB6-E3E8E6CEC8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728807" cy="5143499"/>
            <a:chOff x="0" y="0"/>
            <a:chExt cx="2305051" cy="6858001"/>
          </a:xfrm>
          <a:solidFill>
            <a:schemeClr val="tx1">
              <a:alpha val="70000"/>
            </a:schemeClr>
          </a:solidFill>
          <a:effectLst/>
        </p:grpSpPr>
        <p:sp>
          <p:nvSpPr>
            <p:cNvPr id="367" name="Rectangle 5">
              <a:extLst>
                <a:ext uri="{FF2B5EF4-FFF2-40B4-BE49-F238E27FC236}">
                  <a16:creationId xmlns:a16="http://schemas.microsoft.com/office/drawing/2014/main" id="{6ADECFB2-F615-49A9-A242-A3D04CADB0B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68" name="Freeform 6">
              <a:extLst>
                <a:ext uri="{FF2B5EF4-FFF2-40B4-BE49-F238E27FC236}">
                  <a16:creationId xmlns:a16="http://schemas.microsoft.com/office/drawing/2014/main" id="{8E1F3AC6-5FF1-401B-91E4-180D1D356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9" name="Freeform 7">
              <a:extLst>
                <a:ext uri="{FF2B5EF4-FFF2-40B4-BE49-F238E27FC236}">
                  <a16:creationId xmlns:a16="http://schemas.microsoft.com/office/drawing/2014/main" id="{72BC7A9D-387B-4877-B8E6-E8ABA6B265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0" name="Rectangle 8">
              <a:extLst>
                <a:ext uri="{FF2B5EF4-FFF2-40B4-BE49-F238E27FC236}">
                  <a16:creationId xmlns:a16="http://schemas.microsoft.com/office/drawing/2014/main" id="{9114560A-27D6-469D-992E-33A55B40BA0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71" name="Freeform 9">
              <a:extLst>
                <a:ext uri="{FF2B5EF4-FFF2-40B4-BE49-F238E27FC236}">
                  <a16:creationId xmlns:a16="http://schemas.microsoft.com/office/drawing/2014/main" id="{CBF136EF-7DC2-47D2-974C-70044B5E9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2" name="Freeform 10">
              <a:extLst>
                <a:ext uri="{FF2B5EF4-FFF2-40B4-BE49-F238E27FC236}">
                  <a16:creationId xmlns:a16="http://schemas.microsoft.com/office/drawing/2014/main" id="{6B03084D-F566-41C4-BE37-870FB5A0D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3" name="Freeform 11">
              <a:extLst>
                <a:ext uri="{FF2B5EF4-FFF2-40B4-BE49-F238E27FC236}">
                  <a16:creationId xmlns:a16="http://schemas.microsoft.com/office/drawing/2014/main" id="{049DC21B-8236-4901-9ADD-E3167ABDE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4" name="Freeform 12">
              <a:extLst>
                <a:ext uri="{FF2B5EF4-FFF2-40B4-BE49-F238E27FC236}">
                  <a16:creationId xmlns:a16="http://schemas.microsoft.com/office/drawing/2014/main" id="{304F4FEB-8B5B-45BA-988C-5FBF41059E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5" name="Freeform 13">
              <a:extLst>
                <a:ext uri="{FF2B5EF4-FFF2-40B4-BE49-F238E27FC236}">
                  <a16:creationId xmlns:a16="http://schemas.microsoft.com/office/drawing/2014/main" id="{E88E24C8-3D76-4C2F-84D1-BC3C2AACA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6" name="Freeform 14">
              <a:extLst>
                <a:ext uri="{FF2B5EF4-FFF2-40B4-BE49-F238E27FC236}">
                  <a16:creationId xmlns:a16="http://schemas.microsoft.com/office/drawing/2014/main" id="{91C91468-4F8A-42F1-9505-02D9241787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7" name="Freeform 15">
              <a:extLst>
                <a:ext uri="{FF2B5EF4-FFF2-40B4-BE49-F238E27FC236}">
                  <a16:creationId xmlns:a16="http://schemas.microsoft.com/office/drawing/2014/main" id="{C22581B1-C426-4189-85D6-C499D6982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8" name="Freeform 16">
              <a:extLst>
                <a:ext uri="{FF2B5EF4-FFF2-40B4-BE49-F238E27FC236}">
                  <a16:creationId xmlns:a16="http://schemas.microsoft.com/office/drawing/2014/main" id="{29DFD4C4-0517-4A6B-B423-E55582618D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9" name="Freeform 17">
              <a:extLst>
                <a:ext uri="{FF2B5EF4-FFF2-40B4-BE49-F238E27FC236}">
                  <a16:creationId xmlns:a16="http://schemas.microsoft.com/office/drawing/2014/main" id="{7ACD84D3-D09D-4C94-99D5-51713A1D6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0" name="Freeform 18">
              <a:extLst>
                <a:ext uri="{FF2B5EF4-FFF2-40B4-BE49-F238E27FC236}">
                  <a16:creationId xmlns:a16="http://schemas.microsoft.com/office/drawing/2014/main" id="{37C2AEAB-1CC9-4A9A-8303-E1E0C12168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1" name="Freeform 19">
              <a:extLst>
                <a:ext uri="{FF2B5EF4-FFF2-40B4-BE49-F238E27FC236}">
                  <a16:creationId xmlns:a16="http://schemas.microsoft.com/office/drawing/2014/main" id="{20ABD348-58FE-4371-AE12-C66FF8CAC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2" name="Freeform 20">
              <a:extLst>
                <a:ext uri="{FF2B5EF4-FFF2-40B4-BE49-F238E27FC236}">
                  <a16:creationId xmlns:a16="http://schemas.microsoft.com/office/drawing/2014/main" id="{408E0FAA-F0C5-4CB1-95FE-D3D96830FC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3" name="Freeform 21">
              <a:extLst>
                <a:ext uri="{FF2B5EF4-FFF2-40B4-BE49-F238E27FC236}">
                  <a16:creationId xmlns:a16="http://schemas.microsoft.com/office/drawing/2014/main" id="{F83C789F-2881-4822-A724-567720953F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4" name="Freeform 22">
              <a:extLst>
                <a:ext uri="{FF2B5EF4-FFF2-40B4-BE49-F238E27FC236}">
                  <a16:creationId xmlns:a16="http://schemas.microsoft.com/office/drawing/2014/main" id="{6B039120-5C84-4A03-9ADD-32EA6E5D44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5" name="Freeform 23">
              <a:extLst>
                <a:ext uri="{FF2B5EF4-FFF2-40B4-BE49-F238E27FC236}">
                  <a16:creationId xmlns:a16="http://schemas.microsoft.com/office/drawing/2014/main" id="{440E956F-26EB-40C6-B500-1A4BB4ABF7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6" name="Freeform 24">
              <a:extLst>
                <a:ext uri="{FF2B5EF4-FFF2-40B4-BE49-F238E27FC236}">
                  <a16:creationId xmlns:a16="http://schemas.microsoft.com/office/drawing/2014/main" id="{D2449A75-05DC-4791-90F1-335CC6732C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7" name="Freeform 25">
              <a:extLst>
                <a:ext uri="{FF2B5EF4-FFF2-40B4-BE49-F238E27FC236}">
                  <a16:creationId xmlns:a16="http://schemas.microsoft.com/office/drawing/2014/main" id="{2A0F57CD-8F34-4F1D-BFF3-129352250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8" name="Freeform 26">
              <a:extLst>
                <a:ext uri="{FF2B5EF4-FFF2-40B4-BE49-F238E27FC236}">
                  <a16:creationId xmlns:a16="http://schemas.microsoft.com/office/drawing/2014/main" id="{DB0DDCCE-FA18-4790-8F10-67FC66172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9" name="Freeform 27">
              <a:extLst>
                <a:ext uri="{FF2B5EF4-FFF2-40B4-BE49-F238E27FC236}">
                  <a16:creationId xmlns:a16="http://schemas.microsoft.com/office/drawing/2014/main" id="{750A8178-D049-42D4-BA77-A262FE55F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0" name="Freeform 28">
              <a:extLst>
                <a:ext uri="{FF2B5EF4-FFF2-40B4-BE49-F238E27FC236}">
                  <a16:creationId xmlns:a16="http://schemas.microsoft.com/office/drawing/2014/main" id="{B33B9383-8846-404B-85BE-E43F077379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1" name="Freeform 29">
              <a:extLst>
                <a:ext uri="{FF2B5EF4-FFF2-40B4-BE49-F238E27FC236}">
                  <a16:creationId xmlns:a16="http://schemas.microsoft.com/office/drawing/2014/main" id="{79468103-A660-495B-BFDF-8E7D98A09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2" name="Freeform 30">
              <a:extLst>
                <a:ext uri="{FF2B5EF4-FFF2-40B4-BE49-F238E27FC236}">
                  <a16:creationId xmlns:a16="http://schemas.microsoft.com/office/drawing/2014/main" id="{06F4CC44-94E1-47AF-893C-19C4A4AB40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3" name="Freeform 31">
              <a:extLst>
                <a:ext uri="{FF2B5EF4-FFF2-40B4-BE49-F238E27FC236}">
                  <a16:creationId xmlns:a16="http://schemas.microsoft.com/office/drawing/2014/main" id="{E87F601E-2166-4FAE-AF96-2A1B17E46E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4" name="Freeform 32">
              <a:extLst>
                <a:ext uri="{FF2B5EF4-FFF2-40B4-BE49-F238E27FC236}">
                  <a16:creationId xmlns:a16="http://schemas.microsoft.com/office/drawing/2014/main" id="{DCDE2745-7AA5-416B-AC78-93C6EAE5D4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5" name="Rectangle 33">
              <a:extLst>
                <a:ext uri="{FF2B5EF4-FFF2-40B4-BE49-F238E27FC236}">
                  <a16:creationId xmlns:a16="http://schemas.microsoft.com/office/drawing/2014/main" id="{7D5F7E44-496F-4025-AFD8-7EEC67AC180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96" name="Freeform 34">
              <a:extLst>
                <a:ext uri="{FF2B5EF4-FFF2-40B4-BE49-F238E27FC236}">
                  <a16:creationId xmlns:a16="http://schemas.microsoft.com/office/drawing/2014/main" id="{FA8ED221-FD77-4CD0-A9B9-3F97E40DCD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7" name="Freeform 35">
              <a:extLst>
                <a:ext uri="{FF2B5EF4-FFF2-40B4-BE49-F238E27FC236}">
                  <a16:creationId xmlns:a16="http://schemas.microsoft.com/office/drawing/2014/main" id="{94922F75-95BC-435D-B4BB-BCE65BACCE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8" name="Freeform 36">
              <a:extLst>
                <a:ext uri="{FF2B5EF4-FFF2-40B4-BE49-F238E27FC236}">
                  <a16:creationId xmlns:a16="http://schemas.microsoft.com/office/drawing/2014/main" id="{CFB94884-EF28-419D-9147-20B2C9B1A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9" name="Freeform 37">
              <a:extLst>
                <a:ext uri="{FF2B5EF4-FFF2-40B4-BE49-F238E27FC236}">
                  <a16:creationId xmlns:a16="http://schemas.microsoft.com/office/drawing/2014/main" id="{94C72871-F5AC-46D1-97EF-94E4070A7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0" name="Freeform 38">
              <a:extLst>
                <a:ext uri="{FF2B5EF4-FFF2-40B4-BE49-F238E27FC236}">
                  <a16:creationId xmlns:a16="http://schemas.microsoft.com/office/drawing/2014/main" id="{03ED1B15-6247-43B3-BEAE-DB699DE297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1" name="Freeform 39">
              <a:extLst>
                <a:ext uri="{FF2B5EF4-FFF2-40B4-BE49-F238E27FC236}">
                  <a16:creationId xmlns:a16="http://schemas.microsoft.com/office/drawing/2014/main" id="{FA3EA466-B483-4B4A-9FCB-9FFA8E538F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2" name="Freeform 40">
              <a:extLst>
                <a:ext uri="{FF2B5EF4-FFF2-40B4-BE49-F238E27FC236}">
                  <a16:creationId xmlns:a16="http://schemas.microsoft.com/office/drawing/2014/main" id="{CCE5E17C-696E-46EB-B70D-5862742169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3" name="Freeform 41">
              <a:extLst>
                <a:ext uri="{FF2B5EF4-FFF2-40B4-BE49-F238E27FC236}">
                  <a16:creationId xmlns:a16="http://schemas.microsoft.com/office/drawing/2014/main" id="{AB6022EC-6D09-4098-9A97-5A911C08CA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4" name="Freeform 42">
              <a:extLst>
                <a:ext uri="{FF2B5EF4-FFF2-40B4-BE49-F238E27FC236}">
                  <a16:creationId xmlns:a16="http://schemas.microsoft.com/office/drawing/2014/main" id="{7E18073E-1315-4400-ABD9-C34AEAFBFF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5" name="Freeform 43">
              <a:extLst>
                <a:ext uri="{FF2B5EF4-FFF2-40B4-BE49-F238E27FC236}">
                  <a16:creationId xmlns:a16="http://schemas.microsoft.com/office/drawing/2014/main" id="{5510509E-411D-4F1B-BDC6-3E5666896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6" name="Freeform 44">
              <a:extLst>
                <a:ext uri="{FF2B5EF4-FFF2-40B4-BE49-F238E27FC236}">
                  <a16:creationId xmlns:a16="http://schemas.microsoft.com/office/drawing/2014/main" id="{46F1A7E1-EC01-4288-87AE-C3B6434BD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7" name="Rectangle 45">
              <a:extLst>
                <a:ext uri="{FF2B5EF4-FFF2-40B4-BE49-F238E27FC236}">
                  <a16:creationId xmlns:a16="http://schemas.microsoft.com/office/drawing/2014/main" id="{F7BBA432-5463-415B-BA54-3AA2B92D28B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08" name="Freeform 46">
              <a:extLst>
                <a:ext uri="{FF2B5EF4-FFF2-40B4-BE49-F238E27FC236}">
                  <a16:creationId xmlns:a16="http://schemas.microsoft.com/office/drawing/2014/main" id="{66E19F01-137B-4A95-9313-CE6F77806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9" name="Freeform 47">
              <a:extLst>
                <a:ext uri="{FF2B5EF4-FFF2-40B4-BE49-F238E27FC236}">
                  <a16:creationId xmlns:a16="http://schemas.microsoft.com/office/drawing/2014/main" id="{38C0AACC-51F2-424F-9988-F3B621941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0" name="Freeform 48">
              <a:extLst>
                <a:ext uri="{FF2B5EF4-FFF2-40B4-BE49-F238E27FC236}">
                  <a16:creationId xmlns:a16="http://schemas.microsoft.com/office/drawing/2014/main" id="{7364A775-01A6-4012-88CF-58FDDBE4C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1" name="Freeform 49">
              <a:extLst>
                <a:ext uri="{FF2B5EF4-FFF2-40B4-BE49-F238E27FC236}">
                  <a16:creationId xmlns:a16="http://schemas.microsoft.com/office/drawing/2014/main" id="{C8C770C5-535A-4F1B-81CA-FD6F32C09A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2" name="Freeform 50">
              <a:extLst>
                <a:ext uri="{FF2B5EF4-FFF2-40B4-BE49-F238E27FC236}">
                  <a16:creationId xmlns:a16="http://schemas.microsoft.com/office/drawing/2014/main" id="{55F9C3EF-BEB8-4836-8DE0-319E54496E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3" name="Freeform 51">
              <a:extLst>
                <a:ext uri="{FF2B5EF4-FFF2-40B4-BE49-F238E27FC236}">
                  <a16:creationId xmlns:a16="http://schemas.microsoft.com/office/drawing/2014/main" id="{0976D9A1-85FC-406B-8AEA-AE3C056A40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4" name="Freeform 52">
              <a:extLst>
                <a:ext uri="{FF2B5EF4-FFF2-40B4-BE49-F238E27FC236}">
                  <a16:creationId xmlns:a16="http://schemas.microsoft.com/office/drawing/2014/main" id="{68BC6126-2A3A-4F1D-A565-BEF620660A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5" name="Freeform 53">
              <a:extLst>
                <a:ext uri="{FF2B5EF4-FFF2-40B4-BE49-F238E27FC236}">
                  <a16:creationId xmlns:a16="http://schemas.microsoft.com/office/drawing/2014/main" id="{D8C7B98D-F83E-485D-B01D-270242E8FD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6" name="Freeform 54">
              <a:extLst>
                <a:ext uri="{FF2B5EF4-FFF2-40B4-BE49-F238E27FC236}">
                  <a16:creationId xmlns:a16="http://schemas.microsoft.com/office/drawing/2014/main" id="{93D5E722-D236-478A-A13F-8FA4141D94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7" name="Freeform 55">
              <a:extLst>
                <a:ext uri="{FF2B5EF4-FFF2-40B4-BE49-F238E27FC236}">
                  <a16:creationId xmlns:a16="http://schemas.microsoft.com/office/drawing/2014/main" id="{ABE1456F-F283-4BD5-A1B9-EF2423B68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8" name="Freeform 56">
              <a:extLst>
                <a:ext uri="{FF2B5EF4-FFF2-40B4-BE49-F238E27FC236}">
                  <a16:creationId xmlns:a16="http://schemas.microsoft.com/office/drawing/2014/main" id="{E4D1AC66-8164-4BBC-89D5-69FE7A4FC2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9" name="Freeform 57">
              <a:extLst>
                <a:ext uri="{FF2B5EF4-FFF2-40B4-BE49-F238E27FC236}">
                  <a16:creationId xmlns:a16="http://schemas.microsoft.com/office/drawing/2014/main" id="{845A8868-488C-447D-979F-7E01B82AC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0" name="Freeform 58">
              <a:extLst>
                <a:ext uri="{FF2B5EF4-FFF2-40B4-BE49-F238E27FC236}">
                  <a16:creationId xmlns:a16="http://schemas.microsoft.com/office/drawing/2014/main" id="{948639B9-9B88-432B-914E-6B70BAEB1D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1202" name="Group 421">
            <a:extLst>
              <a:ext uri="{FF2B5EF4-FFF2-40B4-BE49-F238E27FC236}">
                <a16:creationId xmlns:a16="http://schemas.microsoft.com/office/drawing/2014/main" id="{77EB1C59-16D1-4C5E-9775-50CB40E022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23684" y="0"/>
            <a:ext cx="506016" cy="513635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423" name="Freeform 32">
              <a:extLst>
                <a:ext uri="{FF2B5EF4-FFF2-40B4-BE49-F238E27FC236}">
                  <a16:creationId xmlns:a16="http://schemas.microsoft.com/office/drawing/2014/main" id="{08680D14-7FE7-4522-B5EE-76447F833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4" name="Freeform 33">
              <a:extLst>
                <a:ext uri="{FF2B5EF4-FFF2-40B4-BE49-F238E27FC236}">
                  <a16:creationId xmlns:a16="http://schemas.microsoft.com/office/drawing/2014/main" id="{D82C01B5-EC9C-4883-B130-115321E8B3E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5" name="Freeform 34">
              <a:extLst>
                <a:ext uri="{FF2B5EF4-FFF2-40B4-BE49-F238E27FC236}">
                  <a16:creationId xmlns:a16="http://schemas.microsoft.com/office/drawing/2014/main" id="{DBBE5E83-362F-4EA7-A96D-0BC830A217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6" name="Freeform 35">
              <a:extLst>
                <a:ext uri="{FF2B5EF4-FFF2-40B4-BE49-F238E27FC236}">
                  <a16:creationId xmlns:a16="http://schemas.microsoft.com/office/drawing/2014/main" id="{3971FE03-8B37-43AF-8842-8D4411C3C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7" name="Freeform 36">
              <a:extLst>
                <a:ext uri="{FF2B5EF4-FFF2-40B4-BE49-F238E27FC236}">
                  <a16:creationId xmlns:a16="http://schemas.microsoft.com/office/drawing/2014/main" id="{8E4E3D41-4CF7-4D15-854A-C4330D3900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8" name="Freeform 37">
              <a:extLst>
                <a:ext uri="{FF2B5EF4-FFF2-40B4-BE49-F238E27FC236}">
                  <a16:creationId xmlns:a16="http://schemas.microsoft.com/office/drawing/2014/main" id="{78B649D7-3C5D-462D-B06A-D065135FE8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9" name="Freeform 38">
              <a:extLst>
                <a:ext uri="{FF2B5EF4-FFF2-40B4-BE49-F238E27FC236}">
                  <a16:creationId xmlns:a16="http://schemas.microsoft.com/office/drawing/2014/main" id="{7A3DDEF1-D28A-48D9-8E48-B2003DF2EE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0" name="Freeform 39">
              <a:extLst>
                <a:ext uri="{FF2B5EF4-FFF2-40B4-BE49-F238E27FC236}">
                  <a16:creationId xmlns:a16="http://schemas.microsoft.com/office/drawing/2014/main" id="{4A56A02B-D000-45AB-B7DB-E47CA8E777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1" name="Freeform 40">
              <a:extLst>
                <a:ext uri="{FF2B5EF4-FFF2-40B4-BE49-F238E27FC236}">
                  <a16:creationId xmlns:a16="http://schemas.microsoft.com/office/drawing/2014/main" id="{343CE08B-7325-4244-99EA-5E58C982DB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2" name="Rectangle 41">
              <a:extLst>
                <a:ext uri="{FF2B5EF4-FFF2-40B4-BE49-F238E27FC236}">
                  <a16:creationId xmlns:a16="http://schemas.microsoft.com/office/drawing/2014/main" id="{7F08E29E-A67F-410A-A810-7000201BFA8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grpSp>
      <p:sp>
        <p:nvSpPr>
          <p:cNvPr id="1193" name="Google Shape;1193;p6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600"/>
              </a:spcAft>
              <a:buNone/>
            </a:pPr>
            <a:fld id="{00000000-1234-1234-1234-123412341234}" type="slidenum">
              <a:rPr lang="en" sz="600"/>
              <a:pPr marL="0" lvl="0" indent="0" algn="r" rtl="0">
                <a:spcBef>
                  <a:spcPts val="0"/>
                </a:spcBef>
                <a:spcAft>
                  <a:spcPts val="600"/>
                </a:spcAft>
                <a:buNone/>
              </a:pPr>
              <a:t>16</a:t>
            </a:fld>
            <a:endParaRPr lang="en-US" sz="600" dirty="0"/>
          </a:p>
        </p:txBody>
      </p:sp>
      <p:sp>
        <p:nvSpPr>
          <p:cNvPr id="3" name="TextBox 2">
            <a:extLst>
              <a:ext uri="{FF2B5EF4-FFF2-40B4-BE49-F238E27FC236}">
                <a16:creationId xmlns:a16="http://schemas.microsoft.com/office/drawing/2014/main" id="{0BE135EE-432F-4EBB-9372-357CBFC44149}"/>
              </a:ext>
            </a:extLst>
          </p:cNvPr>
          <p:cNvSpPr txBox="1"/>
          <p:nvPr/>
        </p:nvSpPr>
        <p:spPr>
          <a:xfrm>
            <a:off x="2322666" y="4943445"/>
            <a:ext cx="2249334" cy="200055"/>
          </a:xfrm>
          <a:prstGeom prst="rect">
            <a:avLst/>
          </a:prstGeom>
          <a:solidFill>
            <a:srgbClr val="000000"/>
          </a:solidFill>
        </p:spPr>
        <p:txBody>
          <a:bodyPr wrap="none" rtlCol="0">
            <a:spAutoFit/>
          </a:bodyPr>
          <a:lstStyle/>
          <a:p>
            <a:pPr algn="r">
              <a:spcAft>
                <a:spcPts val="600"/>
              </a:spcAft>
            </a:pPr>
            <a:r>
              <a:rPr lang="en-US" sz="700" dirty="0">
                <a:solidFill>
                  <a:srgbClr val="FFFFFF"/>
                </a:solidFill>
                <a:hlinkClick r:id="rId6" tooltip="http://zosotruthtalk.wordpress.com/2010/08/23/australian-government-to-force-internet-users-to-install-state-approved-software/">
                  <a:extLst>
                    <a:ext uri="{A12FA001-AC4F-418D-AE19-62706E023703}">
                      <ahyp:hlinkClr xmlns:ahyp="http://schemas.microsoft.com/office/drawing/2018/hyperlinkcolor" val="tx"/>
                    </a:ext>
                  </a:extLst>
                </a:hlinkClick>
              </a:rPr>
              <a:t>This Photo</a:t>
            </a:r>
            <a:r>
              <a:rPr lang="en-US" sz="700" dirty="0">
                <a:solidFill>
                  <a:srgbClr val="FFFFFF"/>
                </a:solidFill>
              </a:rPr>
              <a:t> by Unknown Author is licensed under </a:t>
            </a:r>
            <a:r>
              <a:rPr lang="en-US" sz="700" dirty="0">
                <a:solidFill>
                  <a:srgbClr val="FFFFFF"/>
                </a:solidFill>
                <a:hlinkClick r:id="rId7" tooltip="https://creativecommons.org/licenses/by-sa/3.0/">
                  <a:extLst>
                    <a:ext uri="{A12FA001-AC4F-418D-AE19-62706E023703}">
                      <ahyp:hlinkClr xmlns:ahyp="http://schemas.microsoft.com/office/drawing/2018/hyperlinkcolor" val="tx"/>
                    </a:ext>
                  </a:extLst>
                </a:hlinkClick>
              </a:rPr>
              <a:t>CC BY-SA</a:t>
            </a:r>
            <a:endParaRPr lang="en-US" sz="700" dirty="0">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B4E99-6F6A-4BA8-8407-592A014B88C5}"/>
              </a:ext>
            </a:extLst>
          </p:cNvPr>
          <p:cNvSpPr>
            <a:spLocks noGrp="1"/>
          </p:cNvSpPr>
          <p:nvPr>
            <p:ph type="title"/>
          </p:nvPr>
        </p:nvSpPr>
        <p:spPr/>
        <p:txBody>
          <a:bodyPr/>
          <a:lstStyle/>
          <a:p>
            <a:pPr algn="ctr"/>
            <a:r>
              <a:rPr lang="en" b="1" dirty="0">
                <a:solidFill>
                  <a:schemeClr val="bg2"/>
                </a:solidFill>
              </a:rPr>
              <a:t>Mitigation:</a:t>
            </a:r>
            <a:br>
              <a:rPr lang="en" b="1" dirty="0">
                <a:solidFill>
                  <a:schemeClr val="bg2"/>
                </a:solidFill>
              </a:rPr>
            </a:br>
            <a:r>
              <a:rPr lang="en" b="1" dirty="0">
                <a:solidFill>
                  <a:schemeClr val="bg2"/>
                </a:solidFill>
              </a:rPr>
              <a:t>Blocking </a:t>
            </a:r>
            <a:r>
              <a:rPr lang="en-US" b="1" dirty="0">
                <a:solidFill>
                  <a:schemeClr val="bg2"/>
                </a:solidFill>
              </a:rPr>
              <a:t>offensive traffic</a:t>
            </a:r>
            <a:endParaRPr lang="en-US" dirty="0"/>
          </a:p>
        </p:txBody>
      </p:sp>
      <p:sp>
        <p:nvSpPr>
          <p:cNvPr id="3" name="Text Placeholder 2">
            <a:extLst>
              <a:ext uri="{FF2B5EF4-FFF2-40B4-BE49-F238E27FC236}">
                <a16:creationId xmlns:a16="http://schemas.microsoft.com/office/drawing/2014/main" id="{F8A19C0B-38E2-42E5-96AB-840C88DA1722}"/>
              </a:ext>
            </a:extLst>
          </p:cNvPr>
          <p:cNvSpPr>
            <a:spLocks noGrp="1"/>
          </p:cNvSpPr>
          <p:nvPr>
            <p:ph type="body" idx="1"/>
          </p:nvPr>
        </p:nvSpPr>
        <p:spPr>
          <a:xfrm>
            <a:off x="1027515" y="1479946"/>
            <a:ext cx="3487337" cy="617934"/>
          </a:xfrm>
        </p:spPr>
        <p:txBody>
          <a:bodyPr>
            <a:normAutofit/>
          </a:bodyPr>
          <a:lstStyle/>
          <a:p>
            <a:r>
              <a:rPr lang="en-US" sz="2400" b="1" dirty="0">
                <a:solidFill>
                  <a:srgbClr val="C00000"/>
                </a:solidFill>
                <a:latin typeface="Roboto" panose="020B0604020202020204" charset="0"/>
                <a:ea typeface="Roboto" panose="020B0604020202020204" charset="0"/>
              </a:rPr>
              <a:t>Alert</a:t>
            </a:r>
          </a:p>
        </p:txBody>
      </p:sp>
      <p:sp>
        <p:nvSpPr>
          <p:cNvPr id="4" name="Content Placeholder 3">
            <a:extLst>
              <a:ext uri="{FF2B5EF4-FFF2-40B4-BE49-F238E27FC236}">
                <a16:creationId xmlns:a16="http://schemas.microsoft.com/office/drawing/2014/main" id="{E6341D26-1BB3-4174-96F7-BC15F1C7F119}"/>
              </a:ext>
            </a:extLst>
          </p:cNvPr>
          <p:cNvSpPr>
            <a:spLocks noGrp="1"/>
          </p:cNvSpPr>
          <p:nvPr>
            <p:ph sz="half" idx="2"/>
          </p:nvPr>
        </p:nvSpPr>
        <p:spPr>
          <a:xfrm>
            <a:off x="856058" y="2097879"/>
            <a:ext cx="3658793" cy="2038351"/>
          </a:xfrm>
        </p:spPr>
        <p:txBody>
          <a:bodyPr>
            <a:normAutofit/>
          </a:bodyPr>
          <a:lstStyle/>
          <a:p>
            <a:pPr marL="457200" lvl="0" indent="-317500">
              <a:spcBef>
                <a:spcPts val="0"/>
              </a:spcBef>
              <a:buSzPts val="1400"/>
              <a:buChar char="●"/>
            </a:pPr>
            <a:r>
              <a:rPr lang="en-US" sz="1500" dirty="0">
                <a:latin typeface="Roboto Medium" panose="020B0604020202020204" charset="0"/>
                <a:ea typeface="Roboto Medium" panose="020B0604020202020204" charset="0"/>
              </a:rPr>
              <a:t>Alert if a large amount of traffic occurs in a short time from a</a:t>
            </a:r>
            <a:br>
              <a:rPr lang="en-US" sz="1500" dirty="0">
                <a:latin typeface="Roboto Medium" panose="020B0604020202020204" charset="0"/>
                <a:ea typeface="Roboto Medium" panose="020B0604020202020204" charset="0"/>
              </a:rPr>
            </a:br>
            <a:r>
              <a:rPr lang="en-US" sz="1500" dirty="0">
                <a:latin typeface="Roboto Medium" panose="020B0604020202020204" charset="0"/>
                <a:ea typeface="Roboto Medium" panose="020B0604020202020204" charset="0"/>
              </a:rPr>
              <a:t>single source IP that targets multiple ports.</a:t>
            </a:r>
          </a:p>
          <a:p>
            <a:pPr marL="457200" lvl="0" indent="-317500">
              <a:spcBef>
                <a:spcPts val="0"/>
              </a:spcBef>
              <a:buSzPts val="1400"/>
              <a:buChar char="●"/>
            </a:pPr>
            <a:r>
              <a:rPr lang="en-US" sz="1500" dirty="0">
                <a:latin typeface="Roboto Medium" panose="020B0604020202020204" charset="0"/>
                <a:ea typeface="Roboto Medium" panose="020B0604020202020204" charset="0"/>
                <a:cs typeface="Arial"/>
                <a:sym typeface="Arial"/>
              </a:rPr>
              <a:t>10 port scans in one minute or 100 consecutive ping (ICMP) requests.</a:t>
            </a:r>
            <a:endParaRPr lang="en-US" sz="1500" dirty="0">
              <a:latin typeface="Roboto Medium" panose="020B0604020202020204" charset="0"/>
              <a:ea typeface="Roboto Medium" panose="020B0604020202020204" charset="0"/>
            </a:endParaRPr>
          </a:p>
        </p:txBody>
      </p:sp>
      <p:sp>
        <p:nvSpPr>
          <p:cNvPr id="5" name="Text Placeholder 4">
            <a:extLst>
              <a:ext uri="{FF2B5EF4-FFF2-40B4-BE49-F238E27FC236}">
                <a16:creationId xmlns:a16="http://schemas.microsoft.com/office/drawing/2014/main" id="{02F2A884-4841-4233-AA3A-C05A85F809DF}"/>
              </a:ext>
            </a:extLst>
          </p:cNvPr>
          <p:cNvSpPr>
            <a:spLocks noGrp="1"/>
          </p:cNvSpPr>
          <p:nvPr>
            <p:ph type="body" sz="quarter" idx="3"/>
          </p:nvPr>
        </p:nvSpPr>
        <p:spPr>
          <a:xfrm>
            <a:off x="4800606" y="1479945"/>
            <a:ext cx="3484952" cy="617934"/>
          </a:xfrm>
        </p:spPr>
        <p:txBody>
          <a:bodyPr>
            <a:normAutofit/>
          </a:bodyPr>
          <a:lstStyle/>
          <a:p>
            <a:r>
              <a:rPr lang="en-US" sz="2400" b="1" dirty="0">
                <a:solidFill>
                  <a:schemeClr val="bg2"/>
                </a:solidFill>
                <a:latin typeface="Roboto" panose="020B0604020202020204" charset="0"/>
                <a:ea typeface="Roboto" panose="020B0604020202020204" charset="0"/>
              </a:rPr>
              <a:t>System hardening</a:t>
            </a:r>
          </a:p>
        </p:txBody>
      </p:sp>
      <p:sp>
        <p:nvSpPr>
          <p:cNvPr id="6" name="Content Placeholder 5">
            <a:extLst>
              <a:ext uri="{FF2B5EF4-FFF2-40B4-BE49-F238E27FC236}">
                <a16:creationId xmlns:a16="http://schemas.microsoft.com/office/drawing/2014/main" id="{41FD4F76-4EB1-4CA7-8AD0-D50D7A393CEA}"/>
              </a:ext>
            </a:extLst>
          </p:cNvPr>
          <p:cNvSpPr>
            <a:spLocks noGrp="1"/>
          </p:cNvSpPr>
          <p:nvPr>
            <p:ph sz="quarter" idx="4"/>
          </p:nvPr>
        </p:nvSpPr>
        <p:spPr>
          <a:xfrm>
            <a:off x="4629150" y="2097879"/>
            <a:ext cx="3771900" cy="2038351"/>
          </a:xfrm>
        </p:spPr>
        <p:txBody>
          <a:bodyPr>
            <a:noAutofit/>
          </a:bodyPr>
          <a:lstStyle/>
          <a:p>
            <a:pPr marL="457200" lvl="0" indent="-317500">
              <a:spcBef>
                <a:spcPts val="0"/>
              </a:spcBef>
              <a:buSzPts val="1400"/>
              <a:buChar char="●"/>
            </a:pPr>
            <a:r>
              <a:rPr lang="en-US" sz="1500" dirty="0">
                <a:latin typeface="Roboto" panose="020B0604020202020204" charset="0"/>
                <a:ea typeface="Roboto" panose="020B0604020202020204" charset="0"/>
              </a:rPr>
              <a:t>Enable only the traffic you need to access internal hosts and deny everything else.</a:t>
            </a:r>
          </a:p>
          <a:p>
            <a:pPr marL="457200" lvl="0" indent="-317500">
              <a:spcBef>
                <a:spcPts val="0"/>
              </a:spcBef>
              <a:buSzPts val="1400"/>
              <a:buChar char="●"/>
            </a:pPr>
            <a:r>
              <a:rPr lang="en-US" sz="1500" dirty="0">
                <a:latin typeface="Roboto" panose="020B0604020202020204" charset="0"/>
                <a:ea typeface="Roboto" panose="020B0604020202020204" charset="0"/>
              </a:rPr>
              <a:t>Configure firewalls to look for malicious behavior and have rules in place to cut off attacks if a certain threshold is reached.</a:t>
            </a:r>
          </a:p>
        </p:txBody>
      </p:sp>
    </p:spTree>
    <p:extLst>
      <p:ext uri="{BB962C8B-B14F-4D97-AF65-F5344CB8AC3E}">
        <p14:creationId xmlns:p14="http://schemas.microsoft.com/office/powerpoint/2010/main" val="3718267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B4E99-6F6A-4BA8-8407-592A014B88C5}"/>
              </a:ext>
            </a:extLst>
          </p:cNvPr>
          <p:cNvSpPr>
            <a:spLocks noGrp="1"/>
          </p:cNvSpPr>
          <p:nvPr>
            <p:ph type="title"/>
          </p:nvPr>
        </p:nvSpPr>
        <p:spPr/>
        <p:txBody>
          <a:bodyPr>
            <a:normAutofit fontScale="90000"/>
          </a:bodyPr>
          <a:lstStyle/>
          <a:p>
            <a:pPr algn="ctr"/>
            <a:r>
              <a:rPr lang="en" b="1" dirty="0">
                <a:solidFill>
                  <a:schemeClr val="bg2"/>
                </a:solidFill>
              </a:rPr>
              <a:t>Mitigation:</a:t>
            </a:r>
            <a:br>
              <a:rPr lang="en" b="1" dirty="0">
                <a:solidFill>
                  <a:schemeClr val="bg2"/>
                </a:solidFill>
              </a:rPr>
            </a:br>
            <a:r>
              <a:rPr lang="en" b="1" dirty="0">
                <a:solidFill>
                  <a:schemeClr val="bg2"/>
                </a:solidFill>
              </a:rPr>
              <a:t>Finding the Request for</a:t>
            </a:r>
            <a:r>
              <a:rPr lang="en-US" b="1" dirty="0">
                <a:solidFill>
                  <a:schemeClr val="bg2"/>
                </a:solidFill>
              </a:rPr>
              <a:t> </a:t>
            </a:r>
            <a:r>
              <a:rPr lang="en" b="1" dirty="0">
                <a:solidFill>
                  <a:schemeClr val="bg2"/>
                </a:solidFill>
              </a:rPr>
              <a:t>the Hidden Directory</a:t>
            </a:r>
            <a:endParaRPr lang="en-US" dirty="0"/>
          </a:p>
        </p:txBody>
      </p:sp>
      <p:sp>
        <p:nvSpPr>
          <p:cNvPr id="3" name="Text Placeholder 2">
            <a:extLst>
              <a:ext uri="{FF2B5EF4-FFF2-40B4-BE49-F238E27FC236}">
                <a16:creationId xmlns:a16="http://schemas.microsoft.com/office/drawing/2014/main" id="{F8A19C0B-38E2-42E5-96AB-840C88DA1722}"/>
              </a:ext>
            </a:extLst>
          </p:cNvPr>
          <p:cNvSpPr>
            <a:spLocks noGrp="1"/>
          </p:cNvSpPr>
          <p:nvPr>
            <p:ph type="body" idx="1"/>
          </p:nvPr>
        </p:nvSpPr>
        <p:spPr/>
        <p:txBody>
          <a:bodyPr>
            <a:normAutofit/>
          </a:bodyPr>
          <a:lstStyle/>
          <a:p>
            <a:r>
              <a:rPr lang="en-US" sz="2400" b="1" dirty="0">
                <a:solidFill>
                  <a:srgbClr val="C00000"/>
                </a:solidFill>
                <a:latin typeface="Roboto" panose="020B0604020202020204" charset="0"/>
                <a:ea typeface="Roboto" panose="020B0604020202020204" charset="0"/>
              </a:rPr>
              <a:t>Alert</a:t>
            </a:r>
          </a:p>
        </p:txBody>
      </p:sp>
      <p:sp>
        <p:nvSpPr>
          <p:cNvPr id="4" name="Content Placeholder 3">
            <a:extLst>
              <a:ext uri="{FF2B5EF4-FFF2-40B4-BE49-F238E27FC236}">
                <a16:creationId xmlns:a16="http://schemas.microsoft.com/office/drawing/2014/main" id="{E6341D26-1BB3-4174-96F7-BC15F1C7F119}"/>
              </a:ext>
            </a:extLst>
          </p:cNvPr>
          <p:cNvSpPr>
            <a:spLocks noGrp="1"/>
          </p:cNvSpPr>
          <p:nvPr>
            <p:ph sz="half" idx="2"/>
          </p:nvPr>
        </p:nvSpPr>
        <p:spPr/>
        <p:txBody>
          <a:bodyPr>
            <a:normAutofit/>
          </a:bodyPr>
          <a:lstStyle/>
          <a:p>
            <a:pPr marL="457200" lvl="0" indent="-317500">
              <a:spcBef>
                <a:spcPts val="0"/>
              </a:spcBef>
              <a:buSzPts val="1400"/>
              <a:buChar char="●"/>
            </a:pPr>
            <a:r>
              <a:rPr lang="en-US" sz="1500" dirty="0">
                <a:latin typeface="Roboto" panose="020B0604020202020204" charset="0"/>
                <a:ea typeface="Roboto" panose="020B0604020202020204" charset="0"/>
              </a:rPr>
              <a:t>Alert if there are requests for the hidden directory from an unauthorized user.</a:t>
            </a:r>
          </a:p>
          <a:p>
            <a:pPr marL="457200" lvl="0" indent="-317500">
              <a:spcBef>
                <a:spcPts val="0"/>
              </a:spcBef>
              <a:buSzPts val="1400"/>
              <a:buChar char="●"/>
            </a:pPr>
            <a:r>
              <a:rPr lang="en-US" sz="1500" dirty="0">
                <a:latin typeface="Roboto" panose="020B0604020202020204" charset="0"/>
                <a:ea typeface="Roboto" panose="020B0604020202020204" charset="0"/>
              </a:rPr>
              <a:t>By whitelisting authorized users, the hidden directory will have limited access.</a:t>
            </a:r>
          </a:p>
          <a:p>
            <a:pPr marL="457200" lvl="0" indent="-317500">
              <a:spcBef>
                <a:spcPts val="0"/>
              </a:spcBef>
              <a:buSzPts val="1400"/>
              <a:buChar char="●"/>
            </a:pPr>
            <a:endParaRPr lang="en-US" sz="1500" dirty="0">
              <a:latin typeface="Roboto" panose="020B0604020202020204" charset="0"/>
              <a:ea typeface="Roboto" panose="020B0604020202020204" charset="0"/>
            </a:endParaRPr>
          </a:p>
          <a:p>
            <a:pPr marL="0" lvl="0" indent="0">
              <a:spcBef>
                <a:spcPts val="0"/>
              </a:spcBef>
              <a:buNone/>
            </a:pPr>
            <a:endParaRPr lang="en-US" sz="1500" dirty="0">
              <a:latin typeface="Roboto" panose="020B0604020202020204" charset="0"/>
              <a:ea typeface="Roboto" panose="020B0604020202020204" charset="0"/>
            </a:endParaRPr>
          </a:p>
        </p:txBody>
      </p:sp>
      <p:sp>
        <p:nvSpPr>
          <p:cNvPr id="5" name="Text Placeholder 4">
            <a:extLst>
              <a:ext uri="{FF2B5EF4-FFF2-40B4-BE49-F238E27FC236}">
                <a16:creationId xmlns:a16="http://schemas.microsoft.com/office/drawing/2014/main" id="{02F2A884-4841-4233-AA3A-C05A85F809DF}"/>
              </a:ext>
            </a:extLst>
          </p:cNvPr>
          <p:cNvSpPr>
            <a:spLocks noGrp="1"/>
          </p:cNvSpPr>
          <p:nvPr>
            <p:ph type="body" sz="quarter" idx="3"/>
          </p:nvPr>
        </p:nvSpPr>
        <p:spPr/>
        <p:txBody>
          <a:bodyPr>
            <a:normAutofit/>
          </a:bodyPr>
          <a:lstStyle/>
          <a:p>
            <a:r>
              <a:rPr lang="en-US" sz="2400" b="1" dirty="0">
                <a:solidFill>
                  <a:schemeClr val="bg2"/>
                </a:solidFill>
                <a:latin typeface="Roboto" panose="020B0604020202020204" charset="0"/>
                <a:ea typeface="Roboto" panose="020B0604020202020204" charset="0"/>
              </a:rPr>
              <a:t>System hardening</a:t>
            </a:r>
          </a:p>
        </p:txBody>
      </p:sp>
      <p:sp>
        <p:nvSpPr>
          <p:cNvPr id="6" name="Content Placeholder 5">
            <a:extLst>
              <a:ext uri="{FF2B5EF4-FFF2-40B4-BE49-F238E27FC236}">
                <a16:creationId xmlns:a16="http://schemas.microsoft.com/office/drawing/2014/main" id="{41FD4F76-4EB1-4CA7-8AD0-D50D7A393CEA}"/>
              </a:ext>
            </a:extLst>
          </p:cNvPr>
          <p:cNvSpPr>
            <a:spLocks noGrp="1"/>
          </p:cNvSpPr>
          <p:nvPr>
            <p:ph sz="quarter" idx="4"/>
          </p:nvPr>
        </p:nvSpPr>
        <p:spPr/>
        <p:txBody>
          <a:bodyPr>
            <a:noAutofit/>
          </a:bodyPr>
          <a:lstStyle/>
          <a:p>
            <a:pPr marL="457200" lvl="0" indent="-317500">
              <a:spcBef>
                <a:spcPts val="0"/>
              </a:spcBef>
              <a:buSzPts val="1400"/>
              <a:buChar char="●"/>
            </a:pPr>
            <a:r>
              <a:rPr lang="en-US" sz="1500" dirty="0">
                <a:latin typeface="Roboto" panose="020B0604020202020204" charset="0"/>
                <a:ea typeface="Roboto" panose="020B0604020202020204" charset="0"/>
              </a:rPr>
              <a:t>Stronger usernames and password requirements for users that have access to the hidden directory. </a:t>
            </a:r>
          </a:p>
          <a:p>
            <a:pPr marL="457200" lvl="0" indent="-317500">
              <a:spcBef>
                <a:spcPts val="0"/>
              </a:spcBef>
              <a:buSzPts val="1400"/>
              <a:buChar char="●"/>
            </a:pPr>
            <a:r>
              <a:rPr lang="en-US" sz="1500" dirty="0">
                <a:latin typeface="Roboto" panose="020B0604020202020204" charset="0"/>
                <a:ea typeface="Roboto" panose="020B0604020202020204" charset="0"/>
              </a:rPr>
              <a:t>Create a whitelist for authorized</a:t>
            </a:r>
            <a:br>
              <a:rPr lang="en-US" sz="1500" dirty="0">
                <a:latin typeface="Roboto" panose="020B0604020202020204" charset="0"/>
                <a:ea typeface="Roboto" panose="020B0604020202020204" charset="0"/>
              </a:rPr>
            </a:br>
            <a:r>
              <a:rPr lang="en-US" sz="1500" dirty="0">
                <a:latin typeface="Roboto" panose="020B0604020202020204" charset="0"/>
                <a:ea typeface="Roboto" panose="020B0604020202020204" charset="0"/>
              </a:rPr>
              <a:t>IP addresses.</a:t>
            </a:r>
          </a:p>
          <a:p>
            <a:pPr marL="457200" lvl="0" indent="-317500">
              <a:spcBef>
                <a:spcPts val="0"/>
              </a:spcBef>
              <a:buSzPts val="1400"/>
              <a:buChar char="●"/>
            </a:pPr>
            <a:r>
              <a:rPr lang="en-US" sz="1500" dirty="0">
                <a:latin typeface="Roboto" panose="020B0604020202020204" charset="0"/>
                <a:ea typeface="Roboto" panose="020B0604020202020204" charset="0"/>
              </a:rPr>
              <a:t>Make the folder private by changing permissions.</a:t>
            </a:r>
          </a:p>
        </p:txBody>
      </p:sp>
    </p:spTree>
    <p:extLst>
      <p:ext uri="{BB962C8B-B14F-4D97-AF65-F5344CB8AC3E}">
        <p14:creationId xmlns:p14="http://schemas.microsoft.com/office/powerpoint/2010/main" val="4254698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B4E99-6F6A-4BA8-8407-592A014B88C5}"/>
              </a:ext>
            </a:extLst>
          </p:cNvPr>
          <p:cNvSpPr>
            <a:spLocks noGrp="1"/>
          </p:cNvSpPr>
          <p:nvPr>
            <p:ph type="title"/>
          </p:nvPr>
        </p:nvSpPr>
        <p:spPr/>
        <p:txBody>
          <a:bodyPr>
            <a:normAutofit/>
          </a:bodyPr>
          <a:lstStyle/>
          <a:p>
            <a:pPr algn="ctr"/>
            <a:r>
              <a:rPr lang="en" b="1" dirty="0">
                <a:solidFill>
                  <a:schemeClr val="bg2"/>
                </a:solidFill>
              </a:rPr>
              <a:t>Mitigation:</a:t>
            </a:r>
            <a:br>
              <a:rPr lang="en" b="1" dirty="0">
                <a:solidFill>
                  <a:schemeClr val="bg2"/>
                </a:solidFill>
              </a:rPr>
            </a:br>
            <a:r>
              <a:rPr lang="en" b="1" dirty="0">
                <a:solidFill>
                  <a:schemeClr val="bg2"/>
                </a:solidFill>
              </a:rPr>
              <a:t>Preventing Brute Force Attacks</a:t>
            </a:r>
            <a:endParaRPr lang="en-US" dirty="0"/>
          </a:p>
        </p:txBody>
      </p:sp>
      <p:sp>
        <p:nvSpPr>
          <p:cNvPr id="3" name="Text Placeholder 2">
            <a:extLst>
              <a:ext uri="{FF2B5EF4-FFF2-40B4-BE49-F238E27FC236}">
                <a16:creationId xmlns:a16="http://schemas.microsoft.com/office/drawing/2014/main" id="{F8A19C0B-38E2-42E5-96AB-840C88DA1722}"/>
              </a:ext>
            </a:extLst>
          </p:cNvPr>
          <p:cNvSpPr>
            <a:spLocks noGrp="1"/>
          </p:cNvSpPr>
          <p:nvPr>
            <p:ph type="body" idx="1"/>
          </p:nvPr>
        </p:nvSpPr>
        <p:spPr/>
        <p:txBody>
          <a:bodyPr>
            <a:normAutofit/>
          </a:bodyPr>
          <a:lstStyle/>
          <a:p>
            <a:r>
              <a:rPr lang="en-US" sz="2400" b="1" dirty="0">
                <a:solidFill>
                  <a:srgbClr val="C00000"/>
                </a:solidFill>
                <a:latin typeface="Roboto" panose="020B0604020202020204" charset="0"/>
                <a:ea typeface="Roboto" panose="020B0604020202020204" charset="0"/>
              </a:rPr>
              <a:t>Alert</a:t>
            </a:r>
          </a:p>
        </p:txBody>
      </p:sp>
      <p:sp>
        <p:nvSpPr>
          <p:cNvPr id="4" name="Content Placeholder 3">
            <a:extLst>
              <a:ext uri="{FF2B5EF4-FFF2-40B4-BE49-F238E27FC236}">
                <a16:creationId xmlns:a16="http://schemas.microsoft.com/office/drawing/2014/main" id="{E6341D26-1BB3-4174-96F7-BC15F1C7F119}"/>
              </a:ext>
            </a:extLst>
          </p:cNvPr>
          <p:cNvSpPr>
            <a:spLocks noGrp="1"/>
          </p:cNvSpPr>
          <p:nvPr>
            <p:ph sz="half" idx="2"/>
          </p:nvPr>
        </p:nvSpPr>
        <p:spPr/>
        <p:txBody>
          <a:bodyPr>
            <a:noAutofit/>
          </a:bodyPr>
          <a:lstStyle/>
          <a:p>
            <a:r>
              <a:rPr lang="en-US" sz="1500" dirty="0">
                <a:latin typeface="Roboto" panose="020B0604020202020204" charset="0"/>
                <a:ea typeface="Roboto" panose="020B0604020202020204" charset="0"/>
              </a:rPr>
              <a:t>Alert if there are many failed logins from the same IP address and/or logins for a single account from</a:t>
            </a:r>
            <a:br>
              <a:rPr lang="en-US" sz="1500" dirty="0">
                <a:latin typeface="Roboto" panose="020B0604020202020204" charset="0"/>
                <a:ea typeface="Roboto" panose="020B0604020202020204" charset="0"/>
              </a:rPr>
            </a:br>
            <a:r>
              <a:rPr lang="en-US" sz="1500" dirty="0">
                <a:latin typeface="Roboto" panose="020B0604020202020204" charset="0"/>
                <a:ea typeface="Roboto" panose="020B0604020202020204" charset="0"/>
              </a:rPr>
              <a:t>many different IP addresses.</a:t>
            </a:r>
          </a:p>
          <a:p>
            <a:r>
              <a:rPr lang="en-US" sz="1500" dirty="0">
                <a:latin typeface="Roboto" panose="020B0604020202020204" charset="0"/>
                <a:ea typeface="Roboto" panose="020B0604020202020204" charset="0"/>
              </a:rPr>
              <a:t>Alert if there are any Hydra attempts.</a:t>
            </a:r>
          </a:p>
        </p:txBody>
      </p:sp>
      <p:sp>
        <p:nvSpPr>
          <p:cNvPr id="5" name="Text Placeholder 4">
            <a:extLst>
              <a:ext uri="{FF2B5EF4-FFF2-40B4-BE49-F238E27FC236}">
                <a16:creationId xmlns:a16="http://schemas.microsoft.com/office/drawing/2014/main" id="{02F2A884-4841-4233-AA3A-C05A85F809DF}"/>
              </a:ext>
            </a:extLst>
          </p:cNvPr>
          <p:cNvSpPr>
            <a:spLocks noGrp="1"/>
          </p:cNvSpPr>
          <p:nvPr>
            <p:ph type="body" sz="quarter" idx="3"/>
          </p:nvPr>
        </p:nvSpPr>
        <p:spPr/>
        <p:txBody>
          <a:bodyPr>
            <a:normAutofit/>
          </a:bodyPr>
          <a:lstStyle/>
          <a:p>
            <a:r>
              <a:rPr lang="en-US" sz="2400" b="1" dirty="0">
                <a:solidFill>
                  <a:schemeClr val="bg2"/>
                </a:solidFill>
                <a:latin typeface="Roboto" panose="020B0604020202020204" charset="0"/>
                <a:ea typeface="Roboto" panose="020B0604020202020204" charset="0"/>
              </a:rPr>
              <a:t>System hardening</a:t>
            </a:r>
          </a:p>
        </p:txBody>
      </p:sp>
      <p:sp>
        <p:nvSpPr>
          <p:cNvPr id="6" name="Content Placeholder 5">
            <a:extLst>
              <a:ext uri="{FF2B5EF4-FFF2-40B4-BE49-F238E27FC236}">
                <a16:creationId xmlns:a16="http://schemas.microsoft.com/office/drawing/2014/main" id="{41FD4F76-4EB1-4CA7-8AD0-D50D7A393CEA}"/>
              </a:ext>
            </a:extLst>
          </p:cNvPr>
          <p:cNvSpPr>
            <a:spLocks noGrp="1"/>
          </p:cNvSpPr>
          <p:nvPr>
            <p:ph sz="quarter" idx="4"/>
          </p:nvPr>
        </p:nvSpPr>
        <p:spPr>
          <a:xfrm>
            <a:off x="4629149" y="2305048"/>
            <a:ext cx="3850481" cy="2038351"/>
          </a:xfrm>
        </p:spPr>
        <p:txBody>
          <a:bodyPr>
            <a:noAutofit/>
          </a:bodyPr>
          <a:lstStyle/>
          <a:p>
            <a:pPr marL="457200" lvl="0" indent="-317500">
              <a:spcBef>
                <a:spcPts val="0"/>
              </a:spcBef>
              <a:buSzPts val="1400"/>
              <a:buChar char="●"/>
            </a:pPr>
            <a:r>
              <a:rPr lang="en-US" sz="1500" dirty="0">
                <a:latin typeface="Roboto" panose="020B0604020202020204" charset="0"/>
                <a:ea typeface="Roboto" panose="020B0604020202020204" charset="0"/>
              </a:rPr>
              <a:t>More secure password requirements. </a:t>
            </a:r>
          </a:p>
          <a:p>
            <a:pPr marL="457200" lvl="0" indent="-317500">
              <a:spcBef>
                <a:spcPts val="0"/>
              </a:spcBef>
              <a:buSzPts val="1400"/>
              <a:buChar char="●"/>
            </a:pPr>
            <a:r>
              <a:rPr lang="en-US" sz="1500" dirty="0">
                <a:latin typeface="Roboto" panose="020B0604020202020204" charset="0"/>
                <a:ea typeface="Roboto" panose="020B0604020202020204" charset="0"/>
              </a:rPr>
              <a:t>Limiting the number of attempts that a password can be tried.</a:t>
            </a:r>
          </a:p>
          <a:p>
            <a:pPr marL="457200" lvl="0" indent="-317500">
              <a:spcBef>
                <a:spcPts val="0"/>
              </a:spcBef>
              <a:buSzPts val="1400"/>
              <a:buChar char="●"/>
            </a:pPr>
            <a:r>
              <a:rPr lang="en-US" sz="1500" dirty="0">
                <a:latin typeface="Roboto" panose="020B0604020202020204" charset="0"/>
                <a:ea typeface="Roboto" panose="020B0604020202020204" charset="0"/>
              </a:rPr>
              <a:t>Locking accounts out after unsuccessful login attempts.</a:t>
            </a:r>
          </a:p>
          <a:p>
            <a:pPr marL="457200" lvl="0" indent="-317500">
              <a:spcBef>
                <a:spcPts val="0"/>
              </a:spcBef>
              <a:buSzPts val="1400"/>
              <a:buChar char="●"/>
            </a:pPr>
            <a:r>
              <a:rPr lang="en-US" sz="1500" dirty="0">
                <a:latin typeface="Roboto" panose="020B0604020202020204" charset="0"/>
                <a:ea typeface="Roboto" panose="020B0604020202020204" charset="0"/>
              </a:rPr>
              <a:t>Using CAPTCHA</a:t>
            </a:r>
            <a:br>
              <a:rPr lang="en-US" sz="1500" dirty="0">
                <a:latin typeface="Roboto" panose="020B0604020202020204" charset="0"/>
                <a:ea typeface="Roboto" panose="020B0604020202020204" charset="0"/>
              </a:rPr>
            </a:br>
            <a:r>
              <a:rPr lang="en-US" sz="1500" dirty="0">
                <a:latin typeface="Roboto" panose="020B0604020202020204" charset="0"/>
                <a:ea typeface="Roboto" panose="020B0604020202020204" charset="0"/>
              </a:rPr>
              <a:t>(human vs machine input)</a:t>
            </a:r>
          </a:p>
        </p:txBody>
      </p:sp>
    </p:spTree>
    <p:extLst>
      <p:ext uri="{BB962C8B-B14F-4D97-AF65-F5344CB8AC3E}">
        <p14:creationId xmlns:p14="http://schemas.microsoft.com/office/powerpoint/2010/main" val="2491912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55"/>
          <p:cNvSpPr txBox="1">
            <a:spLocks noGrp="1"/>
          </p:cNvSpPr>
          <p:nvPr>
            <p:ph type="title"/>
          </p:nvPr>
        </p:nvSpPr>
        <p:spPr>
          <a:prstGeom prst="rect">
            <a:avLst/>
          </a:prstGeom>
        </p:spPr>
        <p:txBody>
          <a:bodyPr spcFirstLastPara="1" wrap="square" lIns="457200" tIns="182875" rIns="274300" bIns="91425" anchor="t" anchorCtr="0">
            <a:noAutofit/>
          </a:bodyPr>
          <a:lstStyle/>
          <a:p>
            <a:pPr marL="0" lvl="0" indent="0" algn="ctr" rtl="0">
              <a:spcBef>
                <a:spcPts val="0"/>
              </a:spcBef>
              <a:spcAft>
                <a:spcPts val="0"/>
              </a:spcAft>
              <a:buClr>
                <a:schemeClr val="dk1"/>
              </a:buClr>
              <a:buSzPts val="1100"/>
              <a:buFont typeface="Arial"/>
              <a:buNone/>
            </a:pPr>
            <a:r>
              <a:rPr lang="en" b="1" dirty="0">
                <a:solidFill>
                  <a:schemeClr val="bg2"/>
                </a:solidFill>
              </a:rPr>
              <a:t>Table of Contents</a:t>
            </a:r>
            <a:endParaRPr b="1" dirty="0">
              <a:solidFill>
                <a:schemeClr val="bg2"/>
              </a:solidFill>
            </a:endParaRPr>
          </a:p>
          <a:p>
            <a:pPr marL="0" lvl="0" indent="0" algn="l" rtl="0">
              <a:spcBef>
                <a:spcPts val="0"/>
              </a:spcBef>
              <a:spcAft>
                <a:spcPts val="0"/>
              </a:spcAft>
              <a:buNone/>
            </a:pPr>
            <a:endParaRPr dirty="0"/>
          </a:p>
        </p:txBody>
      </p:sp>
      <p:sp>
        <p:nvSpPr>
          <p:cNvPr id="1025" name="Google Shape;1025;p55"/>
          <p:cNvSpPr txBox="1">
            <a:spLocks noGrp="1"/>
          </p:cNvSpPr>
          <p:nvPr>
            <p:ph type="subTitle" idx="1"/>
          </p:nvPr>
        </p:nvSpPr>
        <p:spPr>
          <a:prstGeom prst="rect">
            <a:avLst/>
          </a:prstGeom>
        </p:spPr>
        <p:txBody>
          <a:bodyPr spcFirstLastPara="1" wrap="square" lIns="457200" tIns="91425" rIns="457200" bIns="0" anchor="t" anchorCtr="0">
            <a:noAutofit/>
          </a:bodyPr>
          <a:lstStyle/>
          <a:p>
            <a:pPr marL="0" lvl="0" indent="0" algn="ctr" rtl="0">
              <a:spcBef>
                <a:spcPts val="0"/>
              </a:spcBef>
              <a:spcAft>
                <a:spcPts val="0"/>
              </a:spcAft>
              <a:buNone/>
            </a:pPr>
            <a:r>
              <a:rPr lang="en" dirty="0">
                <a:solidFill>
                  <a:schemeClr val="bg2"/>
                </a:solidFill>
              </a:rPr>
              <a:t>This document contains the following sections:</a:t>
            </a:r>
            <a:endParaRPr dirty="0">
              <a:solidFill>
                <a:schemeClr val="bg2"/>
              </a:solidFill>
            </a:endParaRPr>
          </a:p>
        </p:txBody>
      </p:sp>
      <p:sp>
        <p:nvSpPr>
          <p:cNvPr id="1027" name="Google Shape;1027;p5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28" name="Google Shape;1028;p55"/>
          <p:cNvGrpSpPr/>
          <p:nvPr/>
        </p:nvGrpSpPr>
        <p:grpSpPr>
          <a:xfrm>
            <a:off x="457200" y="1378813"/>
            <a:ext cx="776889" cy="621300"/>
            <a:chOff x="457200" y="1378813"/>
            <a:chExt cx="776889" cy="621300"/>
          </a:xfrm>
          <a:solidFill>
            <a:schemeClr val="bg2"/>
          </a:solidFill>
        </p:grpSpPr>
        <p:sp>
          <p:nvSpPr>
            <p:cNvPr id="1029" name="Google Shape;1029;p55"/>
            <p:cNvSpPr/>
            <p:nvPr/>
          </p:nvSpPr>
          <p:spPr>
            <a:xfrm>
              <a:off x="457200" y="1378813"/>
              <a:ext cx="695400" cy="621300"/>
            </a:xfrm>
            <a:prstGeom prst="roundRect">
              <a:avLst>
                <a:gd name="adj" fmla="val 16667"/>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dirty="0">
                <a:latin typeface="Roboto Thin"/>
                <a:ea typeface="Roboto Thin"/>
                <a:cs typeface="Roboto Thin"/>
                <a:sym typeface="Roboto Thin"/>
              </a:endParaRPr>
            </a:p>
          </p:txBody>
        </p:sp>
        <p:sp>
          <p:nvSpPr>
            <p:cNvPr id="1030" name="Google Shape;1030;p55"/>
            <p:cNvSpPr/>
            <p:nvPr/>
          </p:nvSpPr>
          <p:spPr>
            <a:xfrm rot="5400000">
              <a:off x="969614" y="1607625"/>
              <a:ext cx="340325" cy="188625"/>
            </a:xfrm>
            <a:prstGeom prst="flowChartExtra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1" name="Google Shape;1031;p55"/>
          <p:cNvGrpSpPr/>
          <p:nvPr/>
        </p:nvGrpSpPr>
        <p:grpSpPr>
          <a:xfrm>
            <a:off x="457200" y="2228725"/>
            <a:ext cx="776889" cy="621300"/>
            <a:chOff x="457200" y="1378813"/>
            <a:chExt cx="776889" cy="621300"/>
          </a:xfrm>
        </p:grpSpPr>
        <p:sp>
          <p:nvSpPr>
            <p:cNvPr id="1032" name="Google Shape;1032;p55"/>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dirty="0">
                <a:solidFill>
                  <a:srgbClr val="FFFFFF"/>
                </a:solidFill>
                <a:latin typeface="Roboto Thin"/>
                <a:ea typeface="Roboto Thin"/>
                <a:cs typeface="Roboto Thin"/>
                <a:sym typeface="Roboto Thin"/>
              </a:endParaRPr>
            </a:p>
          </p:txBody>
        </p:sp>
        <p:sp>
          <p:nvSpPr>
            <p:cNvPr id="1033" name="Google Shape;1033;p55"/>
            <p:cNvSpPr/>
            <p:nvPr/>
          </p:nvSpPr>
          <p:spPr>
            <a:xfrm rot="5400000">
              <a:off x="969614" y="1607625"/>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4" name="Google Shape;1034;p55"/>
          <p:cNvGrpSpPr/>
          <p:nvPr/>
        </p:nvGrpSpPr>
        <p:grpSpPr>
          <a:xfrm>
            <a:off x="457200" y="3073850"/>
            <a:ext cx="776889" cy="621300"/>
            <a:chOff x="457200" y="1378813"/>
            <a:chExt cx="776889" cy="621300"/>
          </a:xfrm>
        </p:grpSpPr>
        <p:sp>
          <p:nvSpPr>
            <p:cNvPr id="1035" name="Google Shape;1035;p55"/>
            <p:cNvSpPr/>
            <p:nvPr/>
          </p:nvSpPr>
          <p:spPr>
            <a:xfrm>
              <a:off x="457200" y="1378813"/>
              <a:ext cx="695400" cy="6213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dirty="0">
                <a:solidFill>
                  <a:srgbClr val="FFFFFF"/>
                </a:solidFill>
                <a:latin typeface="Roboto Thin"/>
                <a:ea typeface="Roboto Thin"/>
                <a:cs typeface="Roboto Thin"/>
                <a:sym typeface="Roboto Thin"/>
              </a:endParaRPr>
            </a:p>
          </p:txBody>
        </p:sp>
        <p:sp>
          <p:nvSpPr>
            <p:cNvPr id="1036" name="Google Shape;1036;p55"/>
            <p:cNvSpPr/>
            <p:nvPr/>
          </p:nvSpPr>
          <p:spPr>
            <a:xfrm rot="5400000">
              <a:off x="969614" y="1607625"/>
              <a:ext cx="340325" cy="188625"/>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7" name="Google Shape;1037;p55"/>
          <p:cNvGrpSpPr/>
          <p:nvPr/>
        </p:nvGrpSpPr>
        <p:grpSpPr>
          <a:xfrm>
            <a:off x="457200" y="3923750"/>
            <a:ext cx="776889" cy="621300"/>
            <a:chOff x="457200" y="1378813"/>
            <a:chExt cx="776889" cy="621300"/>
          </a:xfrm>
        </p:grpSpPr>
        <p:sp>
          <p:nvSpPr>
            <p:cNvPr id="1038" name="Google Shape;1038;p55"/>
            <p:cNvSpPr/>
            <p:nvPr/>
          </p:nvSpPr>
          <p:spPr>
            <a:xfrm>
              <a:off x="457200" y="1378813"/>
              <a:ext cx="695400" cy="621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dirty="0">
                <a:solidFill>
                  <a:srgbClr val="FFFFFF"/>
                </a:solidFill>
                <a:latin typeface="Roboto Thin"/>
                <a:ea typeface="Roboto Thin"/>
                <a:cs typeface="Roboto Thin"/>
                <a:sym typeface="Roboto Thin"/>
              </a:endParaRPr>
            </a:p>
          </p:txBody>
        </p:sp>
        <p:sp>
          <p:nvSpPr>
            <p:cNvPr id="1039" name="Google Shape;1039;p55"/>
            <p:cNvSpPr/>
            <p:nvPr/>
          </p:nvSpPr>
          <p:spPr>
            <a:xfrm rot="5400000">
              <a:off x="969614" y="1607625"/>
              <a:ext cx="34032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40" name="Google Shape;1040;p55"/>
          <p:cNvSpPr txBox="1"/>
          <p:nvPr/>
        </p:nvSpPr>
        <p:spPr>
          <a:xfrm>
            <a:off x="0" y="1378825"/>
            <a:ext cx="8869650" cy="628486"/>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dirty="0">
                <a:solidFill>
                  <a:schemeClr val="dk1"/>
                </a:solidFill>
                <a:latin typeface="Roboto"/>
                <a:ea typeface="Roboto"/>
                <a:cs typeface="Roboto"/>
                <a:sym typeface="Roboto"/>
              </a:rPr>
              <a:t>Network Topology</a:t>
            </a:r>
            <a:endParaRPr sz="1800" b="1" dirty="0">
              <a:solidFill>
                <a:schemeClr val="dk1"/>
              </a:solidFill>
              <a:latin typeface="Roboto"/>
              <a:ea typeface="Roboto"/>
              <a:cs typeface="Roboto"/>
              <a:sym typeface="Roboto"/>
            </a:endParaRPr>
          </a:p>
        </p:txBody>
      </p:sp>
      <p:sp>
        <p:nvSpPr>
          <p:cNvPr id="1041" name="Google Shape;1041;p5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2" name="Google Shape;1042;p5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3" name="Google Shape;1043;p5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 name="Google Shape;1044;p55"/>
          <p:cNvSpPr txBox="1"/>
          <p:nvPr/>
        </p:nvSpPr>
        <p:spPr>
          <a:xfrm>
            <a:off x="-12425" y="2233550"/>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dirty="0">
                <a:solidFill>
                  <a:schemeClr val="dk1"/>
                </a:solidFill>
                <a:latin typeface="Roboto"/>
                <a:ea typeface="Roboto"/>
                <a:cs typeface="Roboto"/>
                <a:sym typeface="Roboto"/>
              </a:rPr>
              <a:t>Red Team</a:t>
            </a:r>
            <a:r>
              <a:rPr lang="en" sz="1800" dirty="0">
                <a:solidFill>
                  <a:schemeClr val="dk1"/>
                </a:solidFill>
                <a:latin typeface="Roboto"/>
                <a:ea typeface="Roboto"/>
                <a:cs typeface="Roboto"/>
                <a:sym typeface="Roboto"/>
              </a:rPr>
              <a:t>: Security Assessment</a:t>
            </a:r>
            <a:endParaRPr sz="1800" dirty="0">
              <a:solidFill>
                <a:schemeClr val="dk1"/>
              </a:solidFill>
              <a:latin typeface="Roboto"/>
              <a:ea typeface="Roboto"/>
              <a:cs typeface="Roboto"/>
              <a:sym typeface="Roboto"/>
            </a:endParaRPr>
          </a:p>
        </p:txBody>
      </p:sp>
      <p:sp>
        <p:nvSpPr>
          <p:cNvPr id="1045" name="Google Shape;1045;p55"/>
          <p:cNvSpPr txBox="1"/>
          <p:nvPr/>
        </p:nvSpPr>
        <p:spPr>
          <a:xfrm>
            <a:off x="150" y="30762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dirty="0">
              <a:solidFill>
                <a:schemeClr val="dk1"/>
              </a:solidFill>
              <a:latin typeface="Roboto"/>
              <a:ea typeface="Roboto"/>
              <a:cs typeface="Roboto"/>
              <a:sym typeface="Roboto"/>
            </a:endParaRPr>
          </a:p>
        </p:txBody>
      </p:sp>
      <p:sp>
        <p:nvSpPr>
          <p:cNvPr id="1046" name="Google Shape;1046;p55"/>
          <p:cNvSpPr txBox="1"/>
          <p:nvPr/>
        </p:nvSpPr>
        <p:spPr>
          <a:xfrm>
            <a:off x="-12300" y="39189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dirty="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B4E99-6F6A-4BA8-8407-592A014B88C5}"/>
              </a:ext>
            </a:extLst>
          </p:cNvPr>
          <p:cNvSpPr>
            <a:spLocks noGrp="1"/>
          </p:cNvSpPr>
          <p:nvPr>
            <p:ph type="title"/>
          </p:nvPr>
        </p:nvSpPr>
        <p:spPr/>
        <p:txBody>
          <a:bodyPr>
            <a:normAutofit/>
          </a:bodyPr>
          <a:lstStyle/>
          <a:p>
            <a:pPr algn="ctr"/>
            <a:r>
              <a:rPr lang="en" b="1" dirty="0">
                <a:solidFill>
                  <a:schemeClr val="bg2"/>
                </a:solidFill>
              </a:rPr>
              <a:t>Mitigation:</a:t>
            </a:r>
            <a:br>
              <a:rPr lang="en" b="1" dirty="0">
                <a:solidFill>
                  <a:schemeClr val="bg2"/>
                </a:solidFill>
              </a:rPr>
            </a:br>
            <a:r>
              <a:rPr lang="en" b="1" dirty="0">
                <a:solidFill>
                  <a:schemeClr val="bg2"/>
                </a:solidFill>
              </a:rPr>
              <a:t>Detecting the WebDAV Connection</a:t>
            </a:r>
            <a:endParaRPr lang="en-US" dirty="0"/>
          </a:p>
        </p:txBody>
      </p:sp>
      <p:sp>
        <p:nvSpPr>
          <p:cNvPr id="3" name="Text Placeholder 2">
            <a:extLst>
              <a:ext uri="{FF2B5EF4-FFF2-40B4-BE49-F238E27FC236}">
                <a16:creationId xmlns:a16="http://schemas.microsoft.com/office/drawing/2014/main" id="{F8A19C0B-38E2-42E5-96AB-840C88DA1722}"/>
              </a:ext>
            </a:extLst>
          </p:cNvPr>
          <p:cNvSpPr>
            <a:spLocks noGrp="1"/>
          </p:cNvSpPr>
          <p:nvPr>
            <p:ph type="body" idx="1"/>
          </p:nvPr>
        </p:nvSpPr>
        <p:spPr/>
        <p:txBody>
          <a:bodyPr>
            <a:normAutofit/>
          </a:bodyPr>
          <a:lstStyle/>
          <a:p>
            <a:r>
              <a:rPr lang="en-US" sz="2400" b="1" dirty="0">
                <a:solidFill>
                  <a:srgbClr val="C00000"/>
                </a:solidFill>
                <a:latin typeface="Roboto" panose="020B0604020202020204" charset="0"/>
                <a:ea typeface="Roboto" panose="020B0604020202020204" charset="0"/>
              </a:rPr>
              <a:t>Alert</a:t>
            </a:r>
          </a:p>
        </p:txBody>
      </p:sp>
      <p:sp>
        <p:nvSpPr>
          <p:cNvPr id="4" name="Content Placeholder 3">
            <a:extLst>
              <a:ext uri="{FF2B5EF4-FFF2-40B4-BE49-F238E27FC236}">
                <a16:creationId xmlns:a16="http://schemas.microsoft.com/office/drawing/2014/main" id="{E6341D26-1BB3-4174-96F7-BC15F1C7F119}"/>
              </a:ext>
            </a:extLst>
          </p:cNvPr>
          <p:cNvSpPr>
            <a:spLocks noGrp="1"/>
          </p:cNvSpPr>
          <p:nvPr>
            <p:ph sz="half" idx="2"/>
          </p:nvPr>
        </p:nvSpPr>
        <p:spPr/>
        <p:txBody>
          <a:bodyPr>
            <a:noAutofit/>
          </a:bodyPr>
          <a:lstStyle/>
          <a:p>
            <a:pPr marL="457200" lvl="0" indent="-317500">
              <a:spcBef>
                <a:spcPts val="0"/>
              </a:spcBef>
              <a:buSzPts val="1400"/>
              <a:buChar char="●"/>
            </a:pPr>
            <a:r>
              <a:rPr lang="en-US" sz="1500" dirty="0">
                <a:latin typeface="Roboto" panose="020B0604020202020204" charset="0"/>
                <a:ea typeface="Roboto" panose="020B0604020202020204" charset="0"/>
              </a:rPr>
              <a:t>Alert if requests are made from port 4444.</a:t>
            </a:r>
          </a:p>
          <a:p>
            <a:pPr marL="457200" lvl="0" indent="-317500">
              <a:spcBef>
                <a:spcPts val="0"/>
              </a:spcBef>
              <a:buSzPts val="1400"/>
              <a:buChar char="●"/>
            </a:pPr>
            <a:r>
              <a:rPr lang="en-US" sz="1500" dirty="0">
                <a:latin typeface="Roboto" panose="020B0604020202020204" charset="0"/>
                <a:ea typeface="Roboto" panose="020B0604020202020204" charset="0"/>
              </a:rPr>
              <a:t>Alert if a PHP file is uploaded using the WebDAV protocol. </a:t>
            </a:r>
          </a:p>
        </p:txBody>
      </p:sp>
      <p:sp>
        <p:nvSpPr>
          <p:cNvPr id="5" name="Text Placeholder 4">
            <a:extLst>
              <a:ext uri="{FF2B5EF4-FFF2-40B4-BE49-F238E27FC236}">
                <a16:creationId xmlns:a16="http://schemas.microsoft.com/office/drawing/2014/main" id="{02F2A884-4841-4233-AA3A-C05A85F809DF}"/>
              </a:ext>
            </a:extLst>
          </p:cNvPr>
          <p:cNvSpPr>
            <a:spLocks noGrp="1"/>
          </p:cNvSpPr>
          <p:nvPr>
            <p:ph type="body" sz="quarter" idx="3"/>
          </p:nvPr>
        </p:nvSpPr>
        <p:spPr/>
        <p:txBody>
          <a:bodyPr>
            <a:normAutofit/>
          </a:bodyPr>
          <a:lstStyle/>
          <a:p>
            <a:r>
              <a:rPr lang="en-US" sz="2400" b="1" dirty="0">
                <a:solidFill>
                  <a:schemeClr val="bg2"/>
                </a:solidFill>
                <a:latin typeface="Roboto" panose="020B0604020202020204" charset="0"/>
                <a:ea typeface="Roboto" panose="020B0604020202020204" charset="0"/>
              </a:rPr>
              <a:t>System hardening</a:t>
            </a:r>
          </a:p>
        </p:txBody>
      </p:sp>
      <p:sp>
        <p:nvSpPr>
          <p:cNvPr id="6" name="Content Placeholder 5">
            <a:extLst>
              <a:ext uri="{FF2B5EF4-FFF2-40B4-BE49-F238E27FC236}">
                <a16:creationId xmlns:a16="http://schemas.microsoft.com/office/drawing/2014/main" id="{41FD4F76-4EB1-4CA7-8AD0-D50D7A393CEA}"/>
              </a:ext>
            </a:extLst>
          </p:cNvPr>
          <p:cNvSpPr>
            <a:spLocks noGrp="1"/>
          </p:cNvSpPr>
          <p:nvPr>
            <p:ph sz="quarter" idx="4"/>
          </p:nvPr>
        </p:nvSpPr>
        <p:spPr/>
        <p:txBody>
          <a:bodyPr>
            <a:noAutofit/>
          </a:bodyPr>
          <a:lstStyle/>
          <a:p>
            <a:pPr marL="457200" lvl="0" indent="-317500">
              <a:spcBef>
                <a:spcPts val="0"/>
              </a:spcBef>
              <a:buSzPts val="1400"/>
              <a:buChar char="●"/>
            </a:pPr>
            <a:r>
              <a:rPr lang="en-US" sz="1500" dirty="0">
                <a:latin typeface="Roboto" panose="020B0604020202020204" charset="0"/>
                <a:ea typeface="Roboto" panose="020B0604020202020204" charset="0"/>
              </a:rPr>
              <a:t>Avoid storing instructions for accessing the server that can be accessed by a web browser.</a:t>
            </a:r>
          </a:p>
          <a:p>
            <a:pPr marL="457200" lvl="0" indent="-317500">
              <a:spcBef>
                <a:spcPts val="0"/>
              </a:spcBef>
              <a:buSzPts val="1400"/>
              <a:buChar char="●"/>
            </a:pPr>
            <a:r>
              <a:rPr lang="en-US" sz="1500" dirty="0">
                <a:latin typeface="Roboto" panose="020B0604020202020204" charset="0"/>
                <a:ea typeface="Roboto" panose="020B0604020202020204" charset="0"/>
              </a:rPr>
              <a:t>Make sure software patches are up-to-date. </a:t>
            </a:r>
          </a:p>
          <a:p>
            <a:pPr marL="457200" lvl="0" indent="-317500">
              <a:spcBef>
                <a:spcPts val="0"/>
              </a:spcBef>
              <a:buSzPts val="1400"/>
              <a:buChar char="●"/>
            </a:pPr>
            <a:r>
              <a:rPr lang="en-US" sz="1500" dirty="0">
                <a:latin typeface="Roboto" panose="020B0604020202020204" charset="0"/>
                <a:ea typeface="Roboto" panose="020B0604020202020204" charset="0"/>
              </a:rPr>
              <a:t>Disable WebDAV or make sure it’s configured correctly.</a:t>
            </a:r>
          </a:p>
        </p:txBody>
      </p:sp>
    </p:spTree>
    <p:extLst>
      <p:ext uri="{BB962C8B-B14F-4D97-AF65-F5344CB8AC3E}">
        <p14:creationId xmlns:p14="http://schemas.microsoft.com/office/powerpoint/2010/main" val="33491319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B4E99-6F6A-4BA8-8407-592A014B88C5}"/>
              </a:ext>
            </a:extLst>
          </p:cNvPr>
          <p:cNvSpPr>
            <a:spLocks noGrp="1"/>
          </p:cNvSpPr>
          <p:nvPr>
            <p:ph type="title"/>
          </p:nvPr>
        </p:nvSpPr>
        <p:spPr/>
        <p:txBody>
          <a:bodyPr>
            <a:normAutofit/>
          </a:bodyPr>
          <a:lstStyle/>
          <a:p>
            <a:pPr algn="ctr"/>
            <a:r>
              <a:rPr lang="en" b="1" dirty="0">
                <a:solidFill>
                  <a:schemeClr val="bg2"/>
                </a:solidFill>
              </a:rPr>
              <a:t>Mitigation:</a:t>
            </a:r>
            <a:br>
              <a:rPr lang="en" b="1" dirty="0">
                <a:solidFill>
                  <a:schemeClr val="bg2"/>
                </a:solidFill>
              </a:rPr>
            </a:br>
            <a:r>
              <a:rPr lang="en" b="1" dirty="0">
                <a:solidFill>
                  <a:schemeClr val="bg2"/>
                </a:solidFill>
              </a:rPr>
              <a:t>Identifying Reverse Shell Uploads</a:t>
            </a:r>
            <a:endParaRPr lang="en-US" dirty="0"/>
          </a:p>
        </p:txBody>
      </p:sp>
      <p:sp>
        <p:nvSpPr>
          <p:cNvPr id="3" name="Text Placeholder 2">
            <a:extLst>
              <a:ext uri="{FF2B5EF4-FFF2-40B4-BE49-F238E27FC236}">
                <a16:creationId xmlns:a16="http://schemas.microsoft.com/office/drawing/2014/main" id="{F8A19C0B-38E2-42E5-96AB-840C88DA1722}"/>
              </a:ext>
            </a:extLst>
          </p:cNvPr>
          <p:cNvSpPr>
            <a:spLocks noGrp="1"/>
          </p:cNvSpPr>
          <p:nvPr>
            <p:ph type="body" idx="1"/>
          </p:nvPr>
        </p:nvSpPr>
        <p:spPr/>
        <p:txBody>
          <a:bodyPr>
            <a:normAutofit/>
          </a:bodyPr>
          <a:lstStyle/>
          <a:p>
            <a:r>
              <a:rPr lang="en-US" sz="2400" b="1" dirty="0">
                <a:solidFill>
                  <a:srgbClr val="C00000"/>
                </a:solidFill>
                <a:latin typeface="Roboto" panose="020B0604020202020204" charset="0"/>
                <a:ea typeface="Roboto" panose="020B0604020202020204" charset="0"/>
              </a:rPr>
              <a:t>Alert</a:t>
            </a:r>
          </a:p>
        </p:txBody>
      </p:sp>
      <p:sp>
        <p:nvSpPr>
          <p:cNvPr id="4" name="Content Placeholder 3">
            <a:extLst>
              <a:ext uri="{FF2B5EF4-FFF2-40B4-BE49-F238E27FC236}">
                <a16:creationId xmlns:a16="http://schemas.microsoft.com/office/drawing/2014/main" id="{E6341D26-1BB3-4174-96F7-BC15F1C7F119}"/>
              </a:ext>
            </a:extLst>
          </p:cNvPr>
          <p:cNvSpPr>
            <a:spLocks noGrp="1"/>
          </p:cNvSpPr>
          <p:nvPr>
            <p:ph sz="half" idx="2"/>
          </p:nvPr>
        </p:nvSpPr>
        <p:spPr/>
        <p:txBody>
          <a:bodyPr>
            <a:noAutofit/>
          </a:bodyPr>
          <a:lstStyle/>
          <a:p>
            <a:pPr marL="457200" lvl="0" indent="-317500">
              <a:spcBef>
                <a:spcPts val="0"/>
              </a:spcBef>
              <a:buSzPts val="1400"/>
              <a:buChar char="●"/>
            </a:pPr>
            <a:r>
              <a:rPr lang="en-US" sz="1500" dirty="0">
                <a:latin typeface="Roboto" panose="020B0604020202020204" charset="0"/>
                <a:ea typeface="Roboto" panose="020B0604020202020204" charset="0"/>
              </a:rPr>
              <a:t>Alert if invalid file types are uploaded to the web server.</a:t>
            </a:r>
          </a:p>
          <a:p>
            <a:pPr marL="457200" lvl="0" indent="-317500">
              <a:spcBef>
                <a:spcPts val="0"/>
              </a:spcBef>
              <a:buSzPts val="1400"/>
              <a:buChar char="●"/>
            </a:pPr>
            <a:r>
              <a:rPr lang="en-US" sz="1500" dirty="0">
                <a:latin typeface="Roboto" panose="020B0604020202020204" charset="0"/>
                <a:ea typeface="Roboto" panose="020B0604020202020204" charset="0"/>
              </a:rPr>
              <a:t>Alert if any port is open.</a:t>
            </a:r>
          </a:p>
          <a:p>
            <a:pPr marL="457200" lvl="0" indent="-317500">
              <a:spcBef>
                <a:spcPts val="0"/>
              </a:spcBef>
              <a:buSzPts val="1400"/>
              <a:buChar char="●"/>
            </a:pPr>
            <a:r>
              <a:rPr lang="en-US" sz="1500" dirty="0">
                <a:latin typeface="Roboto" panose="020B0604020202020204" charset="0"/>
                <a:ea typeface="Roboto" panose="020B0604020202020204" charset="0"/>
              </a:rPr>
              <a:t>Alert on any traffic that is not expected.</a:t>
            </a:r>
          </a:p>
        </p:txBody>
      </p:sp>
      <p:sp>
        <p:nvSpPr>
          <p:cNvPr id="5" name="Text Placeholder 4">
            <a:extLst>
              <a:ext uri="{FF2B5EF4-FFF2-40B4-BE49-F238E27FC236}">
                <a16:creationId xmlns:a16="http://schemas.microsoft.com/office/drawing/2014/main" id="{02F2A884-4841-4233-AA3A-C05A85F809DF}"/>
              </a:ext>
            </a:extLst>
          </p:cNvPr>
          <p:cNvSpPr>
            <a:spLocks noGrp="1"/>
          </p:cNvSpPr>
          <p:nvPr>
            <p:ph type="body" sz="quarter" idx="3"/>
          </p:nvPr>
        </p:nvSpPr>
        <p:spPr/>
        <p:txBody>
          <a:bodyPr>
            <a:normAutofit/>
          </a:bodyPr>
          <a:lstStyle/>
          <a:p>
            <a:r>
              <a:rPr lang="en-US" sz="2400" b="1" dirty="0">
                <a:solidFill>
                  <a:schemeClr val="bg2"/>
                </a:solidFill>
                <a:latin typeface="Roboto" panose="020B0604020202020204" charset="0"/>
                <a:ea typeface="Roboto" panose="020B0604020202020204" charset="0"/>
              </a:rPr>
              <a:t>System hardening</a:t>
            </a:r>
          </a:p>
        </p:txBody>
      </p:sp>
      <p:sp>
        <p:nvSpPr>
          <p:cNvPr id="6" name="Content Placeholder 5">
            <a:extLst>
              <a:ext uri="{FF2B5EF4-FFF2-40B4-BE49-F238E27FC236}">
                <a16:creationId xmlns:a16="http://schemas.microsoft.com/office/drawing/2014/main" id="{41FD4F76-4EB1-4CA7-8AD0-D50D7A393CEA}"/>
              </a:ext>
            </a:extLst>
          </p:cNvPr>
          <p:cNvSpPr>
            <a:spLocks noGrp="1"/>
          </p:cNvSpPr>
          <p:nvPr>
            <p:ph sz="quarter" idx="4"/>
          </p:nvPr>
        </p:nvSpPr>
        <p:spPr/>
        <p:txBody>
          <a:bodyPr>
            <a:noAutofit/>
          </a:bodyPr>
          <a:lstStyle/>
          <a:p>
            <a:pPr marL="457200" lvl="0" indent="-317500">
              <a:spcBef>
                <a:spcPts val="0"/>
              </a:spcBef>
              <a:buSzPts val="1400"/>
              <a:buChar char="●"/>
            </a:pPr>
            <a:r>
              <a:rPr lang="en-US" sz="1500" dirty="0">
                <a:latin typeface="Roboto" panose="020B0604020202020204" charset="0"/>
                <a:ea typeface="Roboto" panose="020B0604020202020204" charset="0"/>
              </a:rPr>
              <a:t>Store uploaded files in a location not accessible from the web.</a:t>
            </a:r>
          </a:p>
          <a:p>
            <a:pPr marL="457200" lvl="0" indent="-317500">
              <a:spcBef>
                <a:spcPts val="0"/>
              </a:spcBef>
              <a:buSzPts val="1400"/>
              <a:buChar char="●"/>
            </a:pPr>
            <a:r>
              <a:rPr lang="en-US" sz="1500" dirty="0">
                <a:latin typeface="Roboto" panose="020B0604020202020204" charset="0"/>
                <a:ea typeface="Roboto" panose="020B0604020202020204" charset="0"/>
              </a:rPr>
              <a:t>Manage privileges of all users to control access to sensitive files.</a:t>
            </a:r>
          </a:p>
          <a:p>
            <a:pPr marL="457200" lvl="0" indent="-317500">
              <a:spcBef>
                <a:spcPts val="0"/>
              </a:spcBef>
              <a:buSzPts val="1400"/>
              <a:buChar char="●"/>
            </a:pPr>
            <a:r>
              <a:rPr lang="en-US" sz="1500" dirty="0">
                <a:latin typeface="Roboto" panose="020B0604020202020204" charset="0"/>
                <a:ea typeface="Roboto" panose="020B0604020202020204" charset="0"/>
              </a:rPr>
              <a:t>Define valid types of files that the users should be allowed to upload.</a:t>
            </a:r>
          </a:p>
        </p:txBody>
      </p:sp>
    </p:spTree>
    <p:extLst>
      <p:ext uri="{BB962C8B-B14F-4D97-AF65-F5344CB8AC3E}">
        <p14:creationId xmlns:p14="http://schemas.microsoft.com/office/powerpoint/2010/main" val="7684739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9C416-F7CC-4A3C-BF9D-13DD7070E0D1}"/>
              </a:ext>
            </a:extLst>
          </p:cNvPr>
          <p:cNvSpPr>
            <a:spLocks noGrp="1"/>
          </p:cNvSpPr>
          <p:nvPr>
            <p:ph type="ctrTitle"/>
          </p:nvPr>
        </p:nvSpPr>
        <p:spPr/>
        <p:txBody>
          <a:bodyPr/>
          <a:lstStyle/>
          <a:p>
            <a:r>
              <a:rPr lang="en-US" dirty="0"/>
              <a:t>The end</a:t>
            </a:r>
          </a:p>
        </p:txBody>
      </p:sp>
      <p:sp>
        <p:nvSpPr>
          <p:cNvPr id="3" name="Subtitle 2">
            <a:extLst>
              <a:ext uri="{FF2B5EF4-FFF2-40B4-BE49-F238E27FC236}">
                <a16:creationId xmlns:a16="http://schemas.microsoft.com/office/drawing/2014/main" id="{F0C358CD-07C9-4664-8FF5-2487AC91C7B2}"/>
              </a:ext>
            </a:extLst>
          </p:cNvPr>
          <p:cNvSpPr>
            <a:spLocks noGrp="1"/>
          </p:cNvSpPr>
          <p:nvPr>
            <p:ph type="subTitle" idx="1"/>
          </p:nvPr>
        </p:nvSpPr>
        <p:spPr/>
        <p:txBody>
          <a:bodyPr/>
          <a:lstStyle/>
          <a:p>
            <a:r>
              <a:rPr lang="en-US" dirty="0"/>
              <a:t>Any Questions?</a:t>
            </a:r>
          </a:p>
        </p:txBody>
      </p:sp>
    </p:spTree>
    <p:extLst>
      <p:ext uri="{BB962C8B-B14F-4D97-AF65-F5344CB8AC3E}">
        <p14:creationId xmlns:p14="http://schemas.microsoft.com/office/powerpoint/2010/main" val="296468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Shape 1050"/>
        <p:cNvGrpSpPr/>
        <p:nvPr/>
      </p:nvGrpSpPr>
      <p:grpSpPr>
        <a:xfrm>
          <a:off x="0" y="0"/>
          <a:ext cx="0" cy="0"/>
          <a:chOff x="0" y="0"/>
          <a:chExt cx="0" cy="0"/>
        </a:xfrm>
      </p:grpSpPr>
      <p:pic>
        <p:nvPicPr>
          <p:cNvPr id="227"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9144002" cy="5143500"/>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229" name="Group 228">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728807" cy="5143499"/>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30"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31"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3"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34"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5"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6"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7"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8"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9"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0"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1"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2"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3"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4"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5"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6"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7"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8"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9"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0"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1"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2"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3"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4"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5"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6"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7"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8"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59"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0"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1"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2"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3"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4"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5"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6"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7"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8"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9"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0"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71"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2"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3"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4"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5"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6"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7"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8"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9"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0"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1"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2"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3"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285" name="Group 284">
            <a:extLst>
              <a:ext uri="{FF2B5EF4-FFF2-40B4-BE49-F238E27FC236}">
                <a16:creationId xmlns:a16="http://schemas.microsoft.com/office/drawing/2014/main" id="{068ACACB-DD9E-4155-84BF-8E4D43DEC1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2" cy="5143500"/>
            <a:chOff x="0" y="-1"/>
            <a:chExt cx="12192003" cy="6858001"/>
          </a:xfrm>
        </p:grpSpPr>
        <p:sp useBgFill="1">
          <p:nvSpPr>
            <p:cNvPr id="286" name="Rectangle 285">
              <a:extLst>
                <a:ext uri="{FF2B5EF4-FFF2-40B4-BE49-F238E27FC236}">
                  <a16:creationId xmlns:a16="http://schemas.microsoft.com/office/drawing/2014/main" id="{8A7B0AF6-6256-4262-A76E-47B08EAB92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7" name="Picture 2">
              <a:extLst>
                <a:ext uri="{FF2B5EF4-FFF2-40B4-BE49-F238E27FC236}">
                  <a16:creationId xmlns:a16="http://schemas.microsoft.com/office/drawing/2014/main" id="{8034A3B1-2FBE-4771-84C6-797415E99D22}"/>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1054" name="Picture 1053">
            <a:extLst>
              <a:ext uri="{FF2B5EF4-FFF2-40B4-BE49-F238E27FC236}">
                <a16:creationId xmlns:a16="http://schemas.microsoft.com/office/drawing/2014/main" id="{C25A8201-FDBC-4735-A959-D453DABFDA31}"/>
              </a:ext>
            </a:extLst>
          </p:cNvPr>
          <p:cNvPicPr>
            <a:picLocks noChangeAspect="1"/>
          </p:cNvPicPr>
          <p:nvPr/>
        </p:nvPicPr>
        <p:blipFill rotWithShape="1">
          <a:blip r:embed="rId5">
            <a:duotone>
              <a:prstClr val="black"/>
              <a:schemeClr val="accent5">
                <a:tint val="45000"/>
                <a:satMod val="400000"/>
              </a:schemeClr>
            </a:duotone>
            <a:alphaModFix/>
          </a:blip>
          <a:srcRect t="28927" r="-1" b="14806"/>
          <a:stretch/>
        </p:blipFill>
        <p:spPr>
          <a:xfrm>
            <a:off x="2708" y="10"/>
            <a:ext cx="9141292" cy="5143490"/>
          </a:xfrm>
          <a:prstGeom prst="rect">
            <a:avLst/>
          </a:prstGeom>
        </p:spPr>
      </p:pic>
      <p:grpSp>
        <p:nvGrpSpPr>
          <p:cNvPr id="289" name="Group 288">
            <a:extLst>
              <a:ext uri="{FF2B5EF4-FFF2-40B4-BE49-F238E27FC236}">
                <a16:creationId xmlns:a16="http://schemas.microsoft.com/office/drawing/2014/main" id="{BF3AEE19-128A-4FF8-954B-A9724F42E0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54422" y="1676400"/>
            <a:ext cx="8236546" cy="1797050"/>
            <a:chOff x="605895" y="2235200"/>
            <a:chExt cx="10982062" cy="2396067"/>
          </a:xfrm>
        </p:grpSpPr>
        <p:sp>
          <p:nvSpPr>
            <p:cNvPr id="290" name="Round Diagonal Corner Rectangle 7">
              <a:extLst>
                <a:ext uri="{FF2B5EF4-FFF2-40B4-BE49-F238E27FC236}">
                  <a16:creationId xmlns:a16="http://schemas.microsoft.com/office/drawing/2014/main" id="{80F57FCB-2163-4EF8-B6A7-023F6B877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91" name="Group 290">
              <a:extLst>
                <a:ext uri="{FF2B5EF4-FFF2-40B4-BE49-F238E27FC236}">
                  <a16:creationId xmlns:a16="http://schemas.microsoft.com/office/drawing/2014/main" id="{77AB9C7F-4D09-4E13-BD9A-E5C14E37AFD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292" name="Freeform 32">
                <a:extLst>
                  <a:ext uri="{FF2B5EF4-FFF2-40B4-BE49-F238E27FC236}">
                    <a16:creationId xmlns:a16="http://schemas.microsoft.com/office/drawing/2014/main" id="{043B40A6-216C-4409-942A-16B4141973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93" name="Freeform 33">
                <a:extLst>
                  <a:ext uri="{FF2B5EF4-FFF2-40B4-BE49-F238E27FC236}">
                    <a16:creationId xmlns:a16="http://schemas.microsoft.com/office/drawing/2014/main" id="{6F5ED6F5-BEC7-4798-943B-12105A5178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94" name="Freeform 34">
                <a:extLst>
                  <a:ext uri="{FF2B5EF4-FFF2-40B4-BE49-F238E27FC236}">
                    <a16:creationId xmlns:a16="http://schemas.microsoft.com/office/drawing/2014/main" id="{45C6ABB9-CB59-444A-9A14-96A037BC42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95" name="Freeform 37">
                <a:extLst>
                  <a:ext uri="{FF2B5EF4-FFF2-40B4-BE49-F238E27FC236}">
                    <a16:creationId xmlns:a16="http://schemas.microsoft.com/office/drawing/2014/main" id="{C5F74DA3-506A-4911-BADD-B5DADFA9C5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96" name="Freeform 35">
                <a:extLst>
                  <a:ext uri="{FF2B5EF4-FFF2-40B4-BE49-F238E27FC236}">
                    <a16:creationId xmlns:a16="http://schemas.microsoft.com/office/drawing/2014/main" id="{364BA096-7428-4C20-ABC8-CEBBC3E6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97" name="Freeform 36">
                <a:extLst>
                  <a:ext uri="{FF2B5EF4-FFF2-40B4-BE49-F238E27FC236}">
                    <a16:creationId xmlns:a16="http://schemas.microsoft.com/office/drawing/2014/main" id="{25CA3B41-F8C1-48AF-B4B0-83A0E662AA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98" name="Freeform 38">
                <a:extLst>
                  <a:ext uri="{FF2B5EF4-FFF2-40B4-BE49-F238E27FC236}">
                    <a16:creationId xmlns:a16="http://schemas.microsoft.com/office/drawing/2014/main" id="{A2E4BFFC-0D72-4691-AC6F-6D446092C8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99" name="Freeform 39">
                <a:extLst>
                  <a:ext uri="{FF2B5EF4-FFF2-40B4-BE49-F238E27FC236}">
                    <a16:creationId xmlns:a16="http://schemas.microsoft.com/office/drawing/2014/main" id="{7E81AA48-AA02-4008-9B21-B1BB05042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0" name="Freeform 40">
                <a:extLst>
                  <a:ext uri="{FF2B5EF4-FFF2-40B4-BE49-F238E27FC236}">
                    <a16:creationId xmlns:a16="http://schemas.microsoft.com/office/drawing/2014/main" id="{08B8F28E-CB03-4B11-8575-F1AB3A12A3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1" name="Rectangle 41">
                <a:extLst>
                  <a:ext uri="{FF2B5EF4-FFF2-40B4-BE49-F238E27FC236}">
                    <a16:creationId xmlns:a16="http://schemas.microsoft.com/office/drawing/2014/main" id="{6F2B917E-B873-4E35-8D18-F116784B50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302" name="Freeform 32">
                <a:extLst>
                  <a:ext uri="{FF2B5EF4-FFF2-40B4-BE49-F238E27FC236}">
                    <a16:creationId xmlns:a16="http://schemas.microsoft.com/office/drawing/2014/main" id="{DA0EBFF7-C330-4AEE-806E-6A2D745425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3" name="Freeform 33">
                <a:extLst>
                  <a:ext uri="{FF2B5EF4-FFF2-40B4-BE49-F238E27FC236}">
                    <a16:creationId xmlns:a16="http://schemas.microsoft.com/office/drawing/2014/main" id="{2A66CF61-D72F-4E03-B74E-4BDD67D1CA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4" name="Freeform 34">
                <a:extLst>
                  <a:ext uri="{FF2B5EF4-FFF2-40B4-BE49-F238E27FC236}">
                    <a16:creationId xmlns:a16="http://schemas.microsoft.com/office/drawing/2014/main" id="{04DE5338-105A-4EB0-8FE2-D41DC2F984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5" name="Freeform 37">
                <a:extLst>
                  <a:ext uri="{FF2B5EF4-FFF2-40B4-BE49-F238E27FC236}">
                    <a16:creationId xmlns:a16="http://schemas.microsoft.com/office/drawing/2014/main" id="{C9A1C85F-5B5B-47FA-8C0C-66F75C274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6" name="Freeform 35">
                <a:extLst>
                  <a:ext uri="{FF2B5EF4-FFF2-40B4-BE49-F238E27FC236}">
                    <a16:creationId xmlns:a16="http://schemas.microsoft.com/office/drawing/2014/main" id="{75F79533-DD24-4E6A-83A1-9E21DF5651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7" name="Freeform 36">
                <a:extLst>
                  <a:ext uri="{FF2B5EF4-FFF2-40B4-BE49-F238E27FC236}">
                    <a16:creationId xmlns:a16="http://schemas.microsoft.com/office/drawing/2014/main" id="{376D6142-024F-4BD4-95B7-A6D05EF59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8" name="Freeform 38">
                <a:extLst>
                  <a:ext uri="{FF2B5EF4-FFF2-40B4-BE49-F238E27FC236}">
                    <a16:creationId xmlns:a16="http://schemas.microsoft.com/office/drawing/2014/main" id="{CD28FD54-698D-4BAD-92FC-2897067450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9" name="Freeform 39">
                <a:extLst>
                  <a:ext uri="{FF2B5EF4-FFF2-40B4-BE49-F238E27FC236}">
                    <a16:creationId xmlns:a16="http://schemas.microsoft.com/office/drawing/2014/main" id="{47EFA16F-61E8-404C-840D-A8AE44F51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10" name="Freeform 40">
                <a:extLst>
                  <a:ext uri="{FF2B5EF4-FFF2-40B4-BE49-F238E27FC236}">
                    <a16:creationId xmlns:a16="http://schemas.microsoft.com/office/drawing/2014/main" id="{09E4A29B-6AEB-4F87-9189-F506B278A7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11" name="Rectangle 41">
                <a:extLst>
                  <a:ext uri="{FF2B5EF4-FFF2-40B4-BE49-F238E27FC236}">
                    <a16:creationId xmlns:a16="http://schemas.microsoft.com/office/drawing/2014/main" id="{338E5AEE-F711-46EB-9890-E720C8B8523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1051" name="Google Shape;1051;p56"/>
          <p:cNvSpPr txBox="1">
            <a:spLocks noGrp="1"/>
          </p:cNvSpPr>
          <p:nvPr>
            <p:ph type="title"/>
          </p:nvPr>
        </p:nvSpPr>
        <p:spPr>
          <a:xfrm>
            <a:off x="2000250" y="1746250"/>
            <a:ext cx="5143500" cy="1025922"/>
          </a:xfrm>
          <a:prstGeom prst="rect">
            <a:avLst/>
          </a:prstGeom>
        </p:spPr>
        <p:txBody>
          <a:bodyPr spcFirstLastPara="1" vert="horz" lIns="91440" tIns="45720" rIns="91440" bIns="45720" rtlCol="0" anchor="b" anchorCtr="1">
            <a:normAutofit/>
          </a:bodyPr>
          <a:lstStyle/>
          <a:p>
            <a:pPr marL="0" lvl="0" indent="0" defTabSz="914400">
              <a:spcBef>
                <a:spcPct val="0"/>
              </a:spcBef>
              <a:spcAft>
                <a:spcPts val="0"/>
              </a:spcAft>
            </a:pPr>
            <a:r>
              <a:rPr lang="en-US" sz="3700" b="1" spc="200" dirty="0">
                <a:solidFill>
                  <a:schemeClr val="tx1"/>
                </a:solidFill>
                <a:latin typeface="+mj-lt"/>
                <a:ea typeface="+mj-ea"/>
                <a:cs typeface="+mj-cs"/>
              </a:rPr>
              <a:t>Network Topology </a:t>
            </a:r>
          </a:p>
        </p:txBody>
      </p:sp>
      <p:sp>
        <p:nvSpPr>
          <p:cNvPr id="1052" name="Google Shape;1052;p5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600"/>
              </a:spcAft>
              <a:buNone/>
            </a:pPr>
            <a:fld id="{00000000-1234-1234-1234-123412341234}" type="slidenum">
              <a:rPr lang="en" sz="600"/>
              <a:pPr marL="0" lvl="0" indent="0" algn="r" rtl="0">
                <a:spcBef>
                  <a:spcPts val="0"/>
                </a:spcBef>
                <a:spcAft>
                  <a:spcPts val="600"/>
                </a:spcAft>
                <a:buNone/>
              </a:pPr>
              <a:t>3</a:t>
            </a:fld>
            <a:endParaRPr lang="en-US" sz="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57"/>
          <p:cNvSpPr txBox="1">
            <a:spLocks noGrp="1"/>
          </p:cNvSpPr>
          <p:nvPr>
            <p:ph type="subTitle" idx="1"/>
          </p:nvPr>
        </p:nvSpPr>
        <p:spPr>
          <a:prstGeom prst="rect">
            <a:avLst/>
          </a:prstGeom>
        </p:spPr>
        <p:txBody>
          <a:bodyPr spcFirstLastPara="1" wrap="square" lIns="182875" tIns="182875" rIns="182875" bIns="182875" anchor="t" anchorCtr="0">
            <a:noAutofit/>
          </a:bodyPr>
          <a:lstStyle/>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
        <p:nvSpPr>
          <p:cNvPr id="1059" name="Google Shape;1059;p57"/>
          <p:cNvSpPr txBox="1">
            <a:spLocks noGrp="1"/>
          </p:cNvSpPr>
          <p:nvPr>
            <p:ph type="subTitle" idx="3"/>
          </p:nvPr>
        </p:nvSpPr>
        <p:spPr>
          <a:xfrm>
            <a:off x="6781101" y="920837"/>
            <a:ext cx="1814100" cy="3784800"/>
          </a:xfrm>
          <a:prstGeom prst="rect">
            <a:avLst/>
          </a:prstGeom>
          <a:ln>
            <a:noFill/>
          </a:ln>
        </p:spPr>
        <p:txBody>
          <a:bodyPr spcFirstLastPara="1" wrap="square" lIns="274300" tIns="45700" rIns="0" bIns="0" anchor="t" anchorCtr="0">
            <a:noAutofit/>
          </a:bodyPr>
          <a:lstStyle/>
          <a:p>
            <a:pPr marL="0" lvl="0" indent="0">
              <a:buClr>
                <a:schemeClr val="dk1"/>
              </a:buClr>
              <a:buSzPts val="1100"/>
            </a:pPr>
            <a:r>
              <a:rPr lang="en-US" sz="900" b="1" dirty="0">
                <a:latin typeface="Roboto Medium" panose="020B0604020202020204" charset="0"/>
                <a:ea typeface="Roboto Medium" panose="020B0604020202020204" charset="0"/>
                <a:cs typeface="Roboto Black"/>
                <a:sym typeface="Roboto Black"/>
              </a:rPr>
              <a:t>Network</a:t>
            </a:r>
            <a:endParaRPr lang="en-US" sz="900" b="1" dirty="0">
              <a:latin typeface="Roboto Medium" panose="020B0604020202020204" charset="0"/>
              <a:ea typeface="Roboto Medium" panose="020B0604020202020204" charset="0"/>
            </a:endParaRPr>
          </a:p>
          <a:p>
            <a:pPr marL="0" lvl="0" indent="0">
              <a:buClr>
                <a:schemeClr val="dk1"/>
              </a:buClr>
              <a:buSzPts val="1100"/>
            </a:pPr>
            <a:r>
              <a:rPr lang="en-US" sz="900" dirty="0">
                <a:latin typeface="Roboto Medium" panose="020B0604020202020204" charset="0"/>
                <a:ea typeface="Roboto Medium" panose="020B0604020202020204" charset="0"/>
              </a:rPr>
              <a:t>Address Range: 192.168.1.0/24</a:t>
            </a:r>
          </a:p>
          <a:p>
            <a:pPr marL="0" lvl="0" indent="0">
              <a:buClr>
                <a:schemeClr val="dk1"/>
              </a:buClr>
              <a:buSzPts val="1100"/>
            </a:pPr>
            <a:r>
              <a:rPr lang="en-US" sz="900" dirty="0">
                <a:latin typeface="Roboto Medium" panose="020B0604020202020204" charset="0"/>
                <a:ea typeface="Roboto Medium" panose="020B0604020202020204" charset="0"/>
              </a:rPr>
              <a:t>Netmask: 255.255.255.0</a:t>
            </a:r>
          </a:p>
          <a:p>
            <a:pPr marL="0" lvl="0" indent="0">
              <a:buClr>
                <a:schemeClr val="dk1"/>
              </a:buClr>
              <a:buSzPts val="1100"/>
            </a:pPr>
            <a:r>
              <a:rPr lang="en-US" sz="900" dirty="0">
                <a:latin typeface="Roboto Medium" panose="020B0604020202020204" charset="0"/>
                <a:ea typeface="Roboto Medium" panose="020B0604020202020204" charset="0"/>
              </a:rPr>
              <a:t>Gateway: 10.0.0.1</a:t>
            </a:r>
          </a:p>
          <a:p>
            <a:pPr marL="0" lvl="0" indent="0">
              <a:buClr>
                <a:schemeClr val="dk1"/>
              </a:buClr>
              <a:buSzPts val="1100"/>
            </a:pPr>
            <a:endParaRPr lang="en-US" sz="900" dirty="0">
              <a:latin typeface="Roboto Medium" panose="020B0604020202020204" charset="0"/>
              <a:ea typeface="Roboto Medium" panose="020B0604020202020204" charset="0"/>
            </a:endParaRPr>
          </a:p>
          <a:p>
            <a:pPr marL="0" lvl="0" indent="0">
              <a:buClr>
                <a:schemeClr val="dk1"/>
              </a:buClr>
              <a:buSzPts val="1100"/>
            </a:pPr>
            <a:r>
              <a:rPr lang="en-US" sz="900" b="1" dirty="0">
                <a:latin typeface="Roboto Medium" panose="020B0604020202020204" charset="0"/>
                <a:ea typeface="Roboto Medium" panose="020B0604020202020204" charset="0"/>
                <a:cs typeface="Roboto Black"/>
                <a:sym typeface="Roboto Black"/>
              </a:rPr>
              <a:t>Machines</a:t>
            </a:r>
          </a:p>
          <a:p>
            <a:pPr marL="0" lvl="0" indent="0">
              <a:buClr>
                <a:schemeClr val="dk1"/>
              </a:buClr>
              <a:buSzPts val="1100"/>
            </a:pPr>
            <a:r>
              <a:rPr lang="en-US" sz="900" dirty="0">
                <a:latin typeface="Roboto Medium" panose="020B0604020202020204" charset="0"/>
                <a:ea typeface="Roboto Medium" panose="020B0604020202020204" charset="0"/>
              </a:rPr>
              <a:t>IPv4: 192.168.1.1</a:t>
            </a:r>
          </a:p>
          <a:p>
            <a:pPr marL="0" lvl="0" indent="0">
              <a:buClr>
                <a:schemeClr val="dk1"/>
              </a:buClr>
              <a:buSzPts val="1100"/>
            </a:pPr>
            <a:r>
              <a:rPr lang="en-US" sz="900" dirty="0">
                <a:latin typeface="Roboto Medium" panose="020B0604020202020204" charset="0"/>
                <a:ea typeface="Roboto Medium" panose="020B0604020202020204" charset="0"/>
              </a:rPr>
              <a:t>OS: Windows 10</a:t>
            </a:r>
          </a:p>
          <a:p>
            <a:pPr marL="0" lvl="0" indent="0">
              <a:buClr>
                <a:schemeClr val="dk1"/>
              </a:buClr>
              <a:buSzPts val="1100"/>
            </a:pPr>
            <a:r>
              <a:rPr lang="en-US" sz="900" dirty="0">
                <a:latin typeface="Roboto Medium" panose="020B0604020202020204" charset="0"/>
                <a:ea typeface="Roboto Medium" panose="020B0604020202020204" charset="0"/>
              </a:rPr>
              <a:t>Hostname: Windows Lab</a:t>
            </a:r>
          </a:p>
          <a:p>
            <a:pPr marL="0" lvl="0" indent="0">
              <a:buClr>
                <a:schemeClr val="dk1"/>
              </a:buClr>
              <a:buSzPts val="1100"/>
            </a:pPr>
            <a:endParaRPr lang="en-US" sz="900" dirty="0">
              <a:latin typeface="Roboto Medium" panose="020B0604020202020204" charset="0"/>
              <a:ea typeface="Roboto Medium" panose="020B0604020202020204" charset="0"/>
            </a:endParaRPr>
          </a:p>
          <a:p>
            <a:pPr marL="0" lvl="0" indent="0">
              <a:buClr>
                <a:schemeClr val="dk1"/>
              </a:buClr>
              <a:buSzPts val="1100"/>
            </a:pPr>
            <a:r>
              <a:rPr lang="en-US" sz="900" dirty="0">
                <a:latin typeface="Roboto Medium" panose="020B0604020202020204" charset="0"/>
                <a:ea typeface="Roboto Medium" panose="020B0604020202020204" charset="0"/>
              </a:rPr>
              <a:t>IPv4: 192.168.1.90</a:t>
            </a:r>
          </a:p>
          <a:p>
            <a:pPr marL="0" lvl="0" indent="0">
              <a:buClr>
                <a:schemeClr val="dk1"/>
              </a:buClr>
              <a:buSzPts val="1100"/>
            </a:pPr>
            <a:r>
              <a:rPr lang="en-US" sz="900" dirty="0">
                <a:latin typeface="Roboto Medium" panose="020B0604020202020204" charset="0"/>
                <a:ea typeface="Roboto Medium" panose="020B0604020202020204" charset="0"/>
              </a:rPr>
              <a:t>OS: Kali Linux</a:t>
            </a:r>
          </a:p>
          <a:p>
            <a:pPr marL="0" lvl="0" indent="0">
              <a:buClr>
                <a:schemeClr val="dk1"/>
              </a:buClr>
              <a:buSzPts val="1100"/>
            </a:pPr>
            <a:r>
              <a:rPr lang="en-US" sz="900" dirty="0">
                <a:latin typeface="Roboto Medium" panose="020B0604020202020204" charset="0"/>
                <a:ea typeface="Roboto Medium" panose="020B0604020202020204" charset="0"/>
              </a:rPr>
              <a:t>Hostname: Kali</a:t>
            </a:r>
          </a:p>
          <a:p>
            <a:pPr marL="0" lvl="0" indent="0">
              <a:buClr>
                <a:schemeClr val="dk1"/>
              </a:buClr>
              <a:buSzPts val="1100"/>
            </a:pPr>
            <a:endParaRPr lang="en-US" sz="900" dirty="0">
              <a:latin typeface="Roboto Medium" panose="020B0604020202020204" charset="0"/>
              <a:ea typeface="Roboto Medium" panose="020B0604020202020204" charset="0"/>
            </a:endParaRPr>
          </a:p>
          <a:p>
            <a:pPr marL="0" lvl="0" indent="0">
              <a:buClr>
                <a:schemeClr val="dk1"/>
              </a:buClr>
              <a:buSzPts val="1100"/>
            </a:pPr>
            <a:r>
              <a:rPr lang="en-US" sz="900" dirty="0">
                <a:latin typeface="Roboto Medium" panose="020B0604020202020204" charset="0"/>
                <a:ea typeface="Roboto Medium" panose="020B0604020202020204" charset="0"/>
              </a:rPr>
              <a:t>IPv4: 192.168.1.100</a:t>
            </a:r>
          </a:p>
          <a:p>
            <a:pPr marL="0" lvl="0" indent="0">
              <a:buClr>
                <a:schemeClr val="dk1"/>
              </a:buClr>
              <a:buSzPts val="1100"/>
            </a:pPr>
            <a:r>
              <a:rPr lang="en-US" sz="900" dirty="0">
                <a:latin typeface="Roboto Medium" panose="020B0604020202020204" charset="0"/>
                <a:ea typeface="Roboto Medium" panose="020B0604020202020204" charset="0"/>
              </a:rPr>
              <a:t>OS: Ubuntu Linux</a:t>
            </a:r>
          </a:p>
          <a:p>
            <a:pPr marL="0" lvl="0" indent="0">
              <a:buClr>
                <a:schemeClr val="dk1"/>
              </a:buClr>
              <a:buSzPts val="1100"/>
            </a:pPr>
            <a:r>
              <a:rPr lang="en-US" sz="900" dirty="0">
                <a:latin typeface="Roboto Medium" panose="020B0604020202020204" charset="0"/>
                <a:ea typeface="Roboto Medium" panose="020B0604020202020204" charset="0"/>
              </a:rPr>
              <a:t>Hostname: ELK</a:t>
            </a:r>
          </a:p>
          <a:p>
            <a:pPr marL="0" lvl="0" indent="0">
              <a:buClr>
                <a:schemeClr val="dk1"/>
              </a:buClr>
              <a:buSzPts val="1100"/>
            </a:pPr>
            <a:endParaRPr lang="en-US" sz="900" dirty="0">
              <a:latin typeface="Roboto Medium" panose="020B0604020202020204" charset="0"/>
              <a:ea typeface="Roboto Medium" panose="020B0604020202020204" charset="0"/>
            </a:endParaRPr>
          </a:p>
          <a:p>
            <a:pPr marL="0" lvl="0" indent="0">
              <a:buClr>
                <a:schemeClr val="dk1"/>
              </a:buClr>
              <a:buSzPts val="1100"/>
            </a:pPr>
            <a:r>
              <a:rPr lang="en-US" sz="900" dirty="0">
                <a:latin typeface="Roboto Medium" panose="020B0604020202020204" charset="0"/>
                <a:ea typeface="Roboto Medium" panose="020B0604020202020204" charset="0"/>
              </a:rPr>
              <a:t>IPv4: 192.168.1.105</a:t>
            </a:r>
          </a:p>
          <a:p>
            <a:pPr marL="0" lvl="0" indent="0">
              <a:buClr>
                <a:schemeClr val="dk1"/>
              </a:buClr>
              <a:buSzPts val="1100"/>
            </a:pPr>
            <a:r>
              <a:rPr lang="en-US" sz="900" dirty="0">
                <a:latin typeface="Roboto Medium" panose="020B0604020202020204" charset="0"/>
                <a:ea typeface="Roboto Medium" panose="020B0604020202020204" charset="0"/>
              </a:rPr>
              <a:t>OS: Ubuntu Linux</a:t>
            </a:r>
          </a:p>
          <a:p>
            <a:pPr marL="0" lvl="0" indent="0">
              <a:buClr>
                <a:schemeClr val="dk1"/>
              </a:buClr>
              <a:buSzPts val="1100"/>
            </a:pPr>
            <a:r>
              <a:rPr lang="en-US" sz="900" dirty="0">
                <a:latin typeface="Roboto Medium" panose="020B0604020202020204" charset="0"/>
                <a:ea typeface="Roboto Medium" panose="020B0604020202020204" charset="0"/>
              </a:rPr>
              <a:t>Hostname: Capstone</a:t>
            </a:r>
          </a:p>
          <a:p>
            <a:pPr marL="0" lvl="0" indent="0" algn="l" rtl="0">
              <a:spcBef>
                <a:spcPts val="0"/>
              </a:spcBef>
              <a:spcAft>
                <a:spcPts val="0"/>
              </a:spcAft>
              <a:buNone/>
            </a:pPr>
            <a:endParaRPr dirty="0"/>
          </a:p>
        </p:txBody>
      </p:sp>
      <p:sp>
        <p:nvSpPr>
          <p:cNvPr id="1058" name="Google Shape;1058;p57"/>
          <p:cNvSpPr txBox="1">
            <a:spLocks noGrp="1"/>
          </p:cNvSpPr>
          <p:nvPr>
            <p:ph type="title"/>
          </p:nvPr>
        </p:nvSpPr>
        <p:spPr>
          <a:xfrm>
            <a:off x="0" y="0"/>
            <a:ext cx="9144000" cy="607219"/>
          </a:xfrm>
          <a:prstGeom prst="rect">
            <a:avLst/>
          </a:prstGeom>
        </p:spPr>
        <p:txBody>
          <a:bodyPr spcFirstLastPara="1" wrap="square" lIns="457200" tIns="182875" rIns="274300" bIns="91425" anchor="t" anchorCtr="0">
            <a:noAutofit/>
          </a:bodyPr>
          <a:lstStyle/>
          <a:p>
            <a:pPr marL="0" lvl="0" indent="0" algn="ctr" rtl="0">
              <a:spcBef>
                <a:spcPts val="0"/>
              </a:spcBef>
              <a:spcAft>
                <a:spcPts val="0"/>
              </a:spcAft>
              <a:buNone/>
            </a:pPr>
            <a:r>
              <a:rPr lang="en" b="1" dirty="0">
                <a:solidFill>
                  <a:schemeClr val="bg2"/>
                </a:solidFill>
              </a:rPr>
              <a:t>Network Topology</a:t>
            </a:r>
            <a:endParaRPr b="1" dirty="0">
              <a:solidFill>
                <a:schemeClr val="bg2"/>
              </a:solidFill>
            </a:endParaRPr>
          </a:p>
        </p:txBody>
      </p:sp>
      <p:pic>
        <p:nvPicPr>
          <p:cNvPr id="1060" name="Google Shape;1060;p57"/>
          <p:cNvPicPr preferRelativeResize="0"/>
          <p:nvPr/>
        </p:nvPicPr>
        <p:blipFill>
          <a:blip r:embed="rId3">
            <a:alphaModFix/>
          </a:blip>
          <a:stretch>
            <a:fillRect/>
          </a:stretch>
        </p:blipFill>
        <p:spPr>
          <a:xfrm>
            <a:off x="1088404" y="910475"/>
            <a:ext cx="5511343" cy="3784800"/>
          </a:xfrm>
          <a:prstGeom prst="rect">
            <a:avLst/>
          </a:prstGeom>
          <a:noFill/>
          <a:ln w="9525" cap="flat" cmpd="sng">
            <a:solidFill>
              <a:schemeClr val="accent5"/>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Shape 1064"/>
        <p:cNvGrpSpPr/>
        <p:nvPr/>
      </p:nvGrpSpPr>
      <p:grpSpPr>
        <a:xfrm>
          <a:off x="0" y="0"/>
          <a:ext cx="0" cy="0"/>
          <a:chOff x="0" y="0"/>
          <a:chExt cx="0" cy="0"/>
        </a:xfrm>
      </p:grpSpPr>
      <p:pic>
        <p:nvPicPr>
          <p:cNvPr id="196"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9144002" cy="5143500"/>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98" name="Group 197">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728807" cy="5143499"/>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99"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0"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3"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8"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0"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8"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3"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4"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5"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6"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7"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8"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9"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0"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41"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2"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4"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5"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6"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7"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8"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9"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0"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1"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2"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3"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4"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255" name="Group 254">
            <a:extLst>
              <a:ext uri="{FF2B5EF4-FFF2-40B4-BE49-F238E27FC236}">
                <a16:creationId xmlns:a16="http://schemas.microsoft.com/office/drawing/2014/main" id="{096A8A5D-137F-4A8A-9811-F7A867F02E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2" cy="5143500"/>
            <a:chOff x="0" y="-1"/>
            <a:chExt cx="12192003" cy="6858001"/>
          </a:xfrm>
        </p:grpSpPr>
        <p:sp useBgFill="1">
          <p:nvSpPr>
            <p:cNvPr id="1433" name="Rectangle 255">
              <a:extLst>
                <a:ext uri="{FF2B5EF4-FFF2-40B4-BE49-F238E27FC236}">
                  <a16:creationId xmlns:a16="http://schemas.microsoft.com/office/drawing/2014/main" id="{6EA64E00-438F-4B4F-9366-7A7230A9A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7" name="Picture 2">
              <a:extLst>
                <a:ext uri="{FF2B5EF4-FFF2-40B4-BE49-F238E27FC236}">
                  <a16:creationId xmlns:a16="http://schemas.microsoft.com/office/drawing/2014/main" id="{59E6386A-8042-4EC7-A981-EFAC2ACB89D5}"/>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1067" name="Google Shape;1067;p58"/>
          <p:cNvSpPr txBox="1">
            <a:spLocks noGrp="1"/>
          </p:cNvSpPr>
          <p:nvPr>
            <p:ph type="title"/>
          </p:nvPr>
        </p:nvSpPr>
        <p:spPr>
          <a:xfrm>
            <a:off x="5936170" y="841772"/>
            <a:ext cx="2367172" cy="1790700"/>
          </a:xfrm>
          <a:prstGeom prst="rect">
            <a:avLst/>
          </a:prstGeom>
        </p:spPr>
        <p:txBody>
          <a:bodyPr spcFirstLastPara="1" vert="horz" lIns="91440" tIns="45720" rIns="91440" bIns="45720" rtlCol="0" anchor="b" anchorCtr="0">
            <a:normAutofit/>
          </a:bodyPr>
          <a:lstStyle/>
          <a:p>
            <a:pPr marL="0" lvl="0" indent="0" algn="l" defTabSz="914400">
              <a:spcBef>
                <a:spcPct val="0"/>
              </a:spcBef>
              <a:spcAft>
                <a:spcPts val="0"/>
              </a:spcAft>
              <a:buClr>
                <a:schemeClr val="dk1"/>
              </a:buClr>
              <a:buSzPts val="1100"/>
            </a:pPr>
            <a:r>
              <a:rPr lang="en-US" sz="3000" b="1" dirty="0">
                <a:solidFill>
                  <a:srgbClr val="C00000"/>
                </a:solidFill>
                <a:latin typeface="+mj-lt"/>
                <a:ea typeface="+mj-ea"/>
                <a:cs typeface="+mj-cs"/>
              </a:rPr>
              <a:t>Red Team</a:t>
            </a:r>
          </a:p>
          <a:p>
            <a:pPr marL="0" lvl="0" indent="0" algn="l" defTabSz="914400">
              <a:spcBef>
                <a:spcPct val="0"/>
              </a:spcBef>
              <a:spcAft>
                <a:spcPts val="0"/>
              </a:spcAft>
              <a:buClr>
                <a:schemeClr val="dk1"/>
              </a:buClr>
              <a:buSzPts val="1100"/>
            </a:pPr>
            <a:r>
              <a:rPr lang="en-US" sz="3000" dirty="0">
                <a:solidFill>
                  <a:schemeClr val="tx1"/>
                </a:solidFill>
                <a:latin typeface="+mj-lt"/>
                <a:ea typeface="+mj-ea"/>
                <a:cs typeface="+mj-cs"/>
                <a:sym typeface="Roboto Light"/>
              </a:rPr>
              <a:t>Security Assessment</a:t>
            </a:r>
          </a:p>
          <a:p>
            <a:pPr marL="0" lvl="0" indent="0" algn="l" defTabSz="914400">
              <a:spcBef>
                <a:spcPct val="0"/>
              </a:spcBef>
              <a:spcAft>
                <a:spcPts val="0"/>
              </a:spcAft>
            </a:pPr>
            <a:endParaRPr lang="en-US" sz="3000" dirty="0">
              <a:solidFill>
                <a:schemeClr val="tx1"/>
              </a:solidFill>
              <a:latin typeface="+mj-lt"/>
              <a:ea typeface="+mj-ea"/>
              <a:cs typeface="+mj-cs"/>
              <a:sym typeface="Roboto Light"/>
            </a:endParaRPr>
          </a:p>
        </p:txBody>
      </p:sp>
      <p:pic>
        <p:nvPicPr>
          <p:cNvPr id="1070" name="Picture 1069" descr="A picture containing meter&#10;&#10;Description automatically generated">
            <a:extLst>
              <a:ext uri="{FF2B5EF4-FFF2-40B4-BE49-F238E27FC236}">
                <a16:creationId xmlns:a16="http://schemas.microsoft.com/office/drawing/2014/main" id="{1F74C5A7-34C8-4E32-9059-B7BEA8A97AFF}"/>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7288" r="19144"/>
          <a:stretch/>
        </p:blipFill>
        <p:spPr>
          <a:xfrm>
            <a:off x="-4197" y="10"/>
            <a:ext cx="5668905" cy="5143490"/>
          </a:xfrm>
          <a:prstGeom prst="rect">
            <a:avLst/>
          </a:prstGeom>
        </p:spPr>
      </p:pic>
      <p:grpSp>
        <p:nvGrpSpPr>
          <p:cNvPr id="1434" name="Group 257">
            <a:extLst>
              <a:ext uri="{FF2B5EF4-FFF2-40B4-BE49-F238E27FC236}">
                <a16:creationId xmlns:a16="http://schemas.microsoft.com/office/drawing/2014/main" id="{0FA686C7-6B08-416F-AEF3-C204079363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728807" cy="5143499"/>
            <a:chOff x="0" y="0"/>
            <a:chExt cx="2305051" cy="6858001"/>
          </a:xfrm>
          <a:solidFill>
            <a:schemeClr val="tx1">
              <a:alpha val="70000"/>
            </a:schemeClr>
          </a:solidFill>
          <a:effectLst/>
        </p:grpSpPr>
        <p:sp>
          <p:nvSpPr>
            <p:cNvPr id="259" name="Rectangle 5">
              <a:extLst>
                <a:ext uri="{FF2B5EF4-FFF2-40B4-BE49-F238E27FC236}">
                  <a16:creationId xmlns:a16="http://schemas.microsoft.com/office/drawing/2014/main" id="{2BBDDDB2-3938-4066-91BA-4907AF8826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60" name="Freeform 6">
              <a:extLst>
                <a:ext uri="{FF2B5EF4-FFF2-40B4-BE49-F238E27FC236}">
                  <a16:creationId xmlns:a16="http://schemas.microsoft.com/office/drawing/2014/main" id="{D2125FCC-F305-4C4C-9CB1-14B83ADD73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1" name="Freeform 7">
              <a:extLst>
                <a:ext uri="{FF2B5EF4-FFF2-40B4-BE49-F238E27FC236}">
                  <a16:creationId xmlns:a16="http://schemas.microsoft.com/office/drawing/2014/main" id="{96643530-0EE0-4AC8-8241-ED8E26ED83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2" name="Rectangle 8">
              <a:extLst>
                <a:ext uri="{FF2B5EF4-FFF2-40B4-BE49-F238E27FC236}">
                  <a16:creationId xmlns:a16="http://schemas.microsoft.com/office/drawing/2014/main" id="{A784F0C8-95D3-4D7D-8FA9-326D3DEA266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63" name="Freeform 9">
              <a:extLst>
                <a:ext uri="{FF2B5EF4-FFF2-40B4-BE49-F238E27FC236}">
                  <a16:creationId xmlns:a16="http://schemas.microsoft.com/office/drawing/2014/main" id="{4D49008E-3A2F-4C2C-85EB-1D228F38E6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4" name="Freeform 10">
              <a:extLst>
                <a:ext uri="{FF2B5EF4-FFF2-40B4-BE49-F238E27FC236}">
                  <a16:creationId xmlns:a16="http://schemas.microsoft.com/office/drawing/2014/main" id="{B09CB0F8-91EE-4A04-91CD-9B9D390ED6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5" name="Freeform 11">
              <a:extLst>
                <a:ext uri="{FF2B5EF4-FFF2-40B4-BE49-F238E27FC236}">
                  <a16:creationId xmlns:a16="http://schemas.microsoft.com/office/drawing/2014/main" id="{954CB039-9A52-4C07-BDB1-747876D86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6" name="Freeform 12">
              <a:extLst>
                <a:ext uri="{FF2B5EF4-FFF2-40B4-BE49-F238E27FC236}">
                  <a16:creationId xmlns:a16="http://schemas.microsoft.com/office/drawing/2014/main" id="{AD9FE313-C425-42A8-92A9-82E74C4096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7" name="Freeform 13">
              <a:extLst>
                <a:ext uri="{FF2B5EF4-FFF2-40B4-BE49-F238E27FC236}">
                  <a16:creationId xmlns:a16="http://schemas.microsoft.com/office/drawing/2014/main" id="{CD506FC5-3A23-48B7-9771-7B77E6DA0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8" name="Freeform 14">
              <a:extLst>
                <a:ext uri="{FF2B5EF4-FFF2-40B4-BE49-F238E27FC236}">
                  <a16:creationId xmlns:a16="http://schemas.microsoft.com/office/drawing/2014/main" id="{6FF54CDF-21B0-46AE-B402-234E62F9D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9" name="Freeform 15">
              <a:extLst>
                <a:ext uri="{FF2B5EF4-FFF2-40B4-BE49-F238E27FC236}">
                  <a16:creationId xmlns:a16="http://schemas.microsoft.com/office/drawing/2014/main" id="{EE88784D-C24D-4FBD-AF34-85BA74966F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0" name="Freeform 16">
              <a:extLst>
                <a:ext uri="{FF2B5EF4-FFF2-40B4-BE49-F238E27FC236}">
                  <a16:creationId xmlns:a16="http://schemas.microsoft.com/office/drawing/2014/main" id="{F524C128-9723-4A4D-BFB5-7EBD5B24FB9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1" name="Freeform 17">
              <a:extLst>
                <a:ext uri="{FF2B5EF4-FFF2-40B4-BE49-F238E27FC236}">
                  <a16:creationId xmlns:a16="http://schemas.microsoft.com/office/drawing/2014/main" id="{9C742EF7-4F82-4B4A-9693-4F794B6A5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2" name="Freeform 18">
              <a:extLst>
                <a:ext uri="{FF2B5EF4-FFF2-40B4-BE49-F238E27FC236}">
                  <a16:creationId xmlns:a16="http://schemas.microsoft.com/office/drawing/2014/main" id="{0265747A-2114-4F0F-81B6-618FD38958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3" name="Freeform 19">
              <a:extLst>
                <a:ext uri="{FF2B5EF4-FFF2-40B4-BE49-F238E27FC236}">
                  <a16:creationId xmlns:a16="http://schemas.microsoft.com/office/drawing/2014/main" id="{99E488E3-470E-4FC6-A3B0-141DF162D8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4" name="Freeform 20">
              <a:extLst>
                <a:ext uri="{FF2B5EF4-FFF2-40B4-BE49-F238E27FC236}">
                  <a16:creationId xmlns:a16="http://schemas.microsoft.com/office/drawing/2014/main" id="{612B7DC5-03F3-4B7B-9520-D66144F168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5" name="Freeform 21">
              <a:extLst>
                <a:ext uri="{FF2B5EF4-FFF2-40B4-BE49-F238E27FC236}">
                  <a16:creationId xmlns:a16="http://schemas.microsoft.com/office/drawing/2014/main" id="{B2355AA2-DB69-485A-B600-E3DF02F2DF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6" name="Freeform 22">
              <a:extLst>
                <a:ext uri="{FF2B5EF4-FFF2-40B4-BE49-F238E27FC236}">
                  <a16:creationId xmlns:a16="http://schemas.microsoft.com/office/drawing/2014/main" id="{4DC3AC80-2B15-428E-8B1E-53312C666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7" name="Freeform 23">
              <a:extLst>
                <a:ext uri="{FF2B5EF4-FFF2-40B4-BE49-F238E27FC236}">
                  <a16:creationId xmlns:a16="http://schemas.microsoft.com/office/drawing/2014/main" id="{C48F81D6-640C-4483-9773-8C7BFF461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8" name="Freeform 24">
              <a:extLst>
                <a:ext uri="{FF2B5EF4-FFF2-40B4-BE49-F238E27FC236}">
                  <a16:creationId xmlns:a16="http://schemas.microsoft.com/office/drawing/2014/main" id="{C7AA2EE3-7411-4DCB-B79E-0C5C95D7C7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9" name="Freeform 25">
              <a:extLst>
                <a:ext uri="{FF2B5EF4-FFF2-40B4-BE49-F238E27FC236}">
                  <a16:creationId xmlns:a16="http://schemas.microsoft.com/office/drawing/2014/main" id="{8B84BFA3-B122-4CA5-8C28-79134C9752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0" name="Freeform 26">
              <a:extLst>
                <a:ext uri="{FF2B5EF4-FFF2-40B4-BE49-F238E27FC236}">
                  <a16:creationId xmlns:a16="http://schemas.microsoft.com/office/drawing/2014/main" id="{A7C22B06-B32B-46EB-9428-B7CA7DA1F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1" name="Freeform 27">
              <a:extLst>
                <a:ext uri="{FF2B5EF4-FFF2-40B4-BE49-F238E27FC236}">
                  <a16:creationId xmlns:a16="http://schemas.microsoft.com/office/drawing/2014/main" id="{1AE1D740-5AF4-4B8F-B533-C8CD4E56E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2" name="Freeform 28">
              <a:extLst>
                <a:ext uri="{FF2B5EF4-FFF2-40B4-BE49-F238E27FC236}">
                  <a16:creationId xmlns:a16="http://schemas.microsoft.com/office/drawing/2014/main" id="{555B0792-99B8-4014-AC84-7B39D21294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3" name="Freeform 29">
              <a:extLst>
                <a:ext uri="{FF2B5EF4-FFF2-40B4-BE49-F238E27FC236}">
                  <a16:creationId xmlns:a16="http://schemas.microsoft.com/office/drawing/2014/main" id="{395B90B6-A4DE-4EEF-B53E-395E8D4AF3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4" name="Freeform 30">
              <a:extLst>
                <a:ext uri="{FF2B5EF4-FFF2-40B4-BE49-F238E27FC236}">
                  <a16:creationId xmlns:a16="http://schemas.microsoft.com/office/drawing/2014/main" id="{A0117576-A27F-4175-BD9D-EE15C96D98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5" name="Freeform 31">
              <a:extLst>
                <a:ext uri="{FF2B5EF4-FFF2-40B4-BE49-F238E27FC236}">
                  <a16:creationId xmlns:a16="http://schemas.microsoft.com/office/drawing/2014/main" id="{93C8332E-93D3-4919-A977-06EC76556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6" name="Freeform 32">
              <a:extLst>
                <a:ext uri="{FF2B5EF4-FFF2-40B4-BE49-F238E27FC236}">
                  <a16:creationId xmlns:a16="http://schemas.microsoft.com/office/drawing/2014/main" id="{B086AC0E-8130-47AC-A510-5285FAE659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7" name="Rectangle 33">
              <a:extLst>
                <a:ext uri="{FF2B5EF4-FFF2-40B4-BE49-F238E27FC236}">
                  <a16:creationId xmlns:a16="http://schemas.microsoft.com/office/drawing/2014/main" id="{DF1BC1DF-8089-49D8-9535-EAB0D7C9A4C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88" name="Freeform 34">
              <a:extLst>
                <a:ext uri="{FF2B5EF4-FFF2-40B4-BE49-F238E27FC236}">
                  <a16:creationId xmlns:a16="http://schemas.microsoft.com/office/drawing/2014/main" id="{97388BAE-DCB9-4B88-9CDE-6FA3304D3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9" name="Freeform 35">
              <a:extLst>
                <a:ext uri="{FF2B5EF4-FFF2-40B4-BE49-F238E27FC236}">
                  <a16:creationId xmlns:a16="http://schemas.microsoft.com/office/drawing/2014/main" id="{7E059A96-E5FE-4EE1-9C6D-3AB208BF6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0" name="Freeform 36">
              <a:extLst>
                <a:ext uri="{FF2B5EF4-FFF2-40B4-BE49-F238E27FC236}">
                  <a16:creationId xmlns:a16="http://schemas.microsoft.com/office/drawing/2014/main" id="{CD6A3DCE-FBEE-41E7-A0EC-CA23A1DF3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1" name="Freeform 37">
              <a:extLst>
                <a:ext uri="{FF2B5EF4-FFF2-40B4-BE49-F238E27FC236}">
                  <a16:creationId xmlns:a16="http://schemas.microsoft.com/office/drawing/2014/main" id="{52966C83-B07E-463F-B982-F3E074D9D1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2" name="Freeform 38">
              <a:extLst>
                <a:ext uri="{FF2B5EF4-FFF2-40B4-BE49-F238E27FC236}">
                  <a16:creationId xmlns:a16="http://schemas.microsoft.com/office/drawing/2014/main" id="{0F475B53-6578-4C68-AC7C-3BE28EA6A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3" name="Freeform 39">
              <a:extLst>
                <a:ext uri="{FF2B5EF4-FFF2-40B4-BE49-F238E27FC236}">
                  <a16:creationId xmlns:a16="http://schemas.microsoft.com/office/drawing/2014/main" id="{8475C02B-D024-4E20-9EF3-2A7E96740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4" name="Freeform 40">
              <a:extLst>
                <a:ext uri="{FF2B5EF4-FFF2-40B4-BE49-F238E27FC236}">
                  <a16:creationId xmlns:a16="http://schemas.microsoft.com/office/drawing/2014/main" id="{1F5EF5DC-7372-4549-B0A6-800F194068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5" name="Freeform 41">
              <a:extLst>
                <a:ext uri="{FF2B5EF4-FFF2-40B4-BE49-F238E27FC236}">
                  <a16:creationId xmlns:a16="http://schemas.microsoft.com/office/drawing/2014/main" id="{8B908D96-CCB2-426B-862C-2BDB2AF717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6" name="Freeform 42">
              <a:extLst>
                <a:ext uri="{FF2B5EF4-FFF2-40B4-BE49-F238E27FC236}">
                  <a16:creationId xmlns:a16="http://schemas.microsoft.com/office/drawing/2014/main" id="{26752E6D-E46B-4DA2-B280-5C696EF4FD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7" name="Freeform 43">
              <a:extLst>
                <a:ext uri="{FF2B5EF4-FFF2-40B4-BE49-F238E27FC236}">
                  <a16:creationId xmlns:a16="http://schemas.microsoft.com/office/drawing/2014/main" id="{011E7A27-73CF-4E1E-8AE2-B88B96F3B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8" name="Freeform 44">
              <a:extLst>
                <a:ext uri="{FF2B5EF4-FFF2-40B4-BE49-F238E27FC236}">
                  <a16:creationId xmlns:a16="http://schemas.microsoft.com/office/drawing/2014/main" id="{1DBE1EE2-4667-4A45-80F7-217D3B6FA7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9" name="Rectangle 45">
              <a:extLst>
                <a:ext uri="{FF2B5EF4-FFF2-40B4-BE49-F238E27FC236}">
                  <a16:creationId xmlns:a16="http://schemas.microsoft.com/office/drawing/2014/main" id="{A48239BC-3712-4110-AE92-4AC892603DE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00" name="Freeform 46">
              <a:extLst>
                <a:ext uri="{FF2B5EF4-FFF2-40B4-BE49-F238E27FC236}">
                  <a16:creationId xmlns:a16="http://schemas.microsoft.com/office/drawing/2014/main" id="{14B6D739-1C93-4350-BC14-ED88C6341B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1" name="Freeform 47">
              <a:extLst>
                <a:ext uri="{FF2B5EF4-FFF2-40B4-BE49-F238E27FC236}">
                  <a16:creationId xmlns:a16="http://schemas.microsoft.com/office/drawing/2014/main" id="{2F73DF89-CB95-4798-90CA-B7A1DF2D36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2" name="Freeform 48">
              <a:extLst>
                <a:ext uri="{FF2B5EF4-FFF2-40B4-BE49-F238E27FC236}">
                  <a16:creationId xmlns:a16="http://schemas.microsoft.com/office/drawing/2014/main" id="{1DA7D977-8D60-47B5-8071-30A6FA0C9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3" name="Freeform 49">
              <a:extLst>
                <a:ext uri="{FF2B5EF4-FFF2-40B4-BE49-F238E27FC236}">
                  <a16:creationId xmlns:a16="http://schemas.microsoft.com/office/drawing/2014/main" id="{4A241594-4FC5-4570-94B2-724F248A6B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4" name="Freeform 50">
              <a:extLst>
                <a:ext uri="{FF2B5EF4-FFF2-40B4-BE49-F238E27FC236}">
                  <a16:creationId xmlns:a16="http://schemas.microsoft.com/office/drawing/2014/main" id="{9D31F634-1A34-473E-A0FA-D06EB57D97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5" name="Freeform 51">
              <a:extLst>
                <a:ext uri="{FF2B5EF4-FFF2-40B4-BE49-F238E27FC236}">
                  <a16:creationId xmlns:a16="http://schemas.microsoft.com/office/drawing/2014/main" id="{CE20C679-7385-48FF-BBE5-5BA7C0E700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6" name="Freeform 52">
              <a:extLst>
                <a:ext uri="{FF2B5EF4-FFF2-40B4-BE49-F238E27FC236}">
                  <a16:creationId xmlns:a16="http://schemas.microsoft.com/office/drawing/2014/main" id="{ADF9CA3B-265F-4927-BA79-0A676AF3F5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7" name="Freeform 53">
              <a:extLst>
                <a:ext uri="{FF2B5EF4-FFF2-40B4-BE49-F238E27FC236}">
                  <a16:creationId xmlns:a16="http://schemas.microsoft.com/office/drawing/2014/main" id="{B138D01D-340C-4DB0-A0E1-D54B9319D5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8" name="Freeform 54">
              <a:extLst>
                <a:ext uri="{FF2B5EF4-FFF2-40B4-BE49-F238E27FC236}">
                  <a16:creationId xmlns:a16="http://schemas.microsoft.com/office/drawing/2014/main" id="{B56918B0-069B-4C98-995E-4D6B0B176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9" name="Freeform 55">
              <a:extLst>
                <a:ext uri="{FF2B5EF4-FFF2-40B4-BE49-F238E27FC236}">
                  <a16:creationId xmlns:a16="http://schemas.microsoft.com/office/drawing/2014/main" id="{2BD45940-09B7-4CD3-90E7-0EA2CF6A03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0" name="Freeform 56">
              <a:extLst>
                <a:ext uri="{FF2B5EF4-FFF2-40B4-BE49-F238E27FC236}">
                  <a16:creationId xmlns:a16="http://schemas.microsoft.com/office/drawing/2014/main" id="{347A8664-7179-419E-A26E-8250762910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1" name="Freeform 57">
              <a:extLst>
                <a:ext uri="{FF2B5EF4-FFF2-40B4-BE49-F238E27FC236}">
                  <a16:creationId xmlns:a16="http://schemas.microsoft.com/office/drawing/2014/main" id="{B7350394-4D50-4E2E-8AF2-F4A52E734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2" name="Freeform 58">
              <a:extLst>
                <a:ext uri="{FF2B5EF4-FFF2-40B4-BE49-F238E27FC236}">
                  <a16:creationId xmlns:a16="http://schemas.microsoft.com/office/drawing/2014/main" id="{6B464294-4049-4542-A83E-22B8CC6331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1435" name="Group 313">
            <a:extLst>
              <a:ext uri="{FF2B5EF4-FFF2-40B4-BE49-F238E27FC236}">
                <a16:creationId xmlns:a16="http://schemas.microsoft.com/office/drawing/2014/main" id="{4C78E281-F596-4ECB-979A-89D89452AA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23684" y="0"/>
            <a:ext cx="506016" cy="513635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315" name="Freeform 32">
              <a:extLst>
                <a:ext uri="{FF2B5EF4-FFF2-40B4-BE49-F238E27FC236}">
                  <a16:creationId xmlns:a16="http://schemas.microsoft.com/office/drawing/2014/main" id="{C20E68C0-5C9E-4DA6-83AD-0EC3179BB3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6" name="Freeform 33">
              <a:extLst>
                <a:ext uri="{FF2B5EF4-FFF2-40B4-BE49-F238E27FC236}">
                  <a16:creationId xmlns:a16="http://schemas.microsoft.com/office/drawing/2014/main" id="{80C08ED9-C9F6-4168-816A-F5C5F3AF5A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7" name="Freeform 34">
              <a:extLst>
                <a:ext uri="{FF2B5EF4-FFF2-40B4-BE49-F238E27FC236}">
                  <a16:creationId xmlns:a16="http://schemas.microsoft.com/office/drawing/2014/main" id="{0A83E4BF-890D-4E0A-A720-48088D4224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8" name="Freeform 35">
              <a:extLst>
                <a:ext uri="{FF2B5EF4-FFF2-40B4-BE49-F238E27FC236}">
                  <a16:creationId xmlns:a16="http://schemas.microsoft.com/office/drawing/2014/main" id="{996F9B33-C769-451E-9044-EA85C625C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9" name="Freeform 36">
              <a:extLst>
                <a:ext uri="{FF2B5EF4-FFF2-40B4-BE49-F238E27FC236}">
                  <a16:creationId xmlns:a16="http://schemas.microsoft.com/office/drawing/2014/main" id="{F91D6EA2-C024-4E53-A81E-A50907517B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0" name="Freeform 37">
              <a:extLst>
                <a:ext uri="{FF2B5EF4-FFF2-40B4-BE49-F238E27FC236}">
                  <a16:creationId xmlns:a16="http://schemas.microsoft.com/office/drawing/2014/main" id="{233F8C4E-A946-462B-9703-971ABD45DC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1" name="Freeform 38">
              <a:extLst>
                <a:ext uri="{FF2B5EF4-FFF2-40B4-BE49-F238E27FC236}">
                  <a16:creationId xmlns:a16="http://schemas.microsoft.com/office/drawing/2014/main" id="{06059614-A557-45C6-B625-488D41C394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2" name="Freeform 39">
              <a:extLst>
                <a:ext uri="{FF2B5EF4-FFF2-40B4-BE49-F238E27FC236}">
                  <a16:creationId xmlns:a16="http://schemas.microsoft.com/office/drawing/2014/main" id="{26BCD22B-880F-40F8-88AC-CD9285348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3" name="Freeform 40">
              <a:extLst>
                <a:ext uri="{FF2B5EF4-FFF2-40B4-BE49-F238E27FC236}">
                  <a16:creationId xmlns:a16="http://schemas.microsoft.com/office/drawing/2014/main" id="{52324B00-0190-4453-9F81-F0E913800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4" name="Rectangle 41">
              <a:extLst>
                <a:ext uri="{FF2B5EF4-FFF2-40B4-BE49-F238E27FC236}">
                  <a16:creationId xmlns:a16="http://schemas.microsoft.com/office/drawing/2014/main" id="{33BE57C0-F93F-4C88-B489-0BFA90D01B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grpSp>
      <p:sp>
        <p:nvSpPr>
          <p:cNvPr id="1066" name="Google Shape;1066;p5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600"/>
              </a:spcAft>
              <a:buNone/>
            </a:pPr>
            <a:fld id="{00000000-1234-1234-1234-123412341234}" type="slidenum">
              <a:rPr lang="en" sz="600" smtClean="0"/>
              <a:pPr marL="0" lvl="0" indent="0" algn="r" rtl="0">
                <a:spcBef>
                  <a:spcPts val="0"/>
                </a:spcBef>
                <a:spcAft>
                  <a:spcPts val="600"/>
                </a:spcAft>
                <a:buNone/>
              </a:pPr>
              <a:t>5</a:t>
            </a:fld>
            <a:endParaRPr lang="en-US" sz="600" dirty="0"/>
          </a:p>
        </p:txBody>
      </p:sp>
      <p:sp>
        <p:nvSpPr>
          <p:cNvPr id="2" name="TextBox 1">
            <a:extLst>
              <a:ext uri="{FF2B5EF4-FFF2-40B4-BE49-F238E27FC236}">
                <a16:creationId xmlns:a16="http://schemas.microsoft.com/office/drawing/2014/main" id="{945227EA-7A4D-4099-B5CD-49BC4B721258}"/>
              </a:ext>
            </a:extLst>
          </p:cNvPr>
          <p:cNvSpPr txBox="1"/>
          <p:nvPr/>
        </p:nvSpPr>
        <p:spPr>
          <a:xfrm>
            <a:off x="3256678" y="4943445"/>
            <a:ext cx="2408030" cy="200055"/>
          </a:xfrm>
          <a:prstGeom prst="rect">
            <a:avLst/>
          </a:prstGeom>
          <a:solidFill>
            <a:srgbClr val="000000"/>
          </a:solidFill>
        </p:spPr>
        <p:txBody>
          <a:bodyPr wrap="none" rtlCol="0">
            <a:spAutoFit/>
          </a:bodyPr>
          <a:lstStyle/>
          <a:p>
            <a:pPr algn="r">
              <a:spcAft>
                <a:spcPts val="600"/>
              </a:spcAft>
            </a:pPr>
            <a:r>
              <a:rPr lang="en-US" sz="700" dirty="0">
                <a:solidFill>
                  <a:srgbClr val="FFFFFF"/>
                </a:solidFill>
                <a:hlinkClick r:id="rId6" tooltip="http://lffl.org/">
                  <a:extLst>
                    <a:ext uri="{A12FA001-AC4F-418D-AE19-62706E023703}">
                      <ahyp:hlinkClr xmlns:ahyp="http://schemas.microsoft.com/office/drawing/2018/hyperlinkcolor" val="tx"/>
                    </a:ext>
                  </a:extLst>
                </a:hlinkClick>
              </a:rPr>
              <a:t>This Photo</a:t>
            </a:r>
            <a:r>
              <a:rPr lang="en-US" sz="700" dirty="0">
                <a:solidFill>
                  <a:srgbClr val="FFFFFF"/>
                </a:solidFill>
              </a:rPr>
              <a:t> by Unknown Author is licensed under </a:t>
            </a:r>
            <a:r>
              <a:rPr lang="en-US" sz="700" dirty="0">
                <a:solidFill>
                  <a:srgbClr val="FFFFFF"/>
                </a:solidFill>
                <a:hlinkClick r:id="rId7" tooltip="https://creativecommons.org/licenses/by-nc-nd/3.0/">
                  <a:extLst>
                    <a:ext uri="{A12FA001-AC4F-418D-AE19-62706E023703}">
                      <ahyp:hlinkClr xmlns:ahyp="http://schemas.microsoft.com/office/drawing/2018/hyperlinkcolor" val="tx"/>
                    </a:ext>
                  </a:extLst>
                </a:hlinkClick>
              </a:rPr>
              <a:t>CC BY-NC-ND</a:t>
            </a:r>
            <a:endParaRPr lang="en-US" sz="700" dirty="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59"/>
          <p:cNvSpPr txBox="1">
            <a:spLocks noGrp="1"/>
          </p:cNvSpPr>
          <p:nvPr>
            <p:ph type="title"/>
          </p:nvPr>
        </p:nvSpPr>
        <p:spPr>
          <a:xfrm>
            <a:off x="8800" y="1500"/>
            <a:ext cx="9168600" cy="533700"/>
          </a:xfrm>
          <a:prstGeom prst="rect">
            <a:avLst/>
          </a:prstGeom>
        </p:spPr>
        <p:txBody>
          <a:bodyPr spcFirstLastPara="1" wrap="square" lIns="457200" tIns="182875" rIns="274300" bIns="91425" anchor="t" anchorCtr="0">
            <a:noAutofit/>
          </a:bodyPr>
          <a:lstStyle/>
          <a:p>
            <a:pPr marL="0" lvl="0" indent="0" algn="ctr" rtl="0">
              <a:spcBef>
                <a:spcPts val="0"/>
              </a:spcBef>
              <a:spcAft>
                <a:spcPts val="0"/>
              </a:spcAft>
              <a:buNone/>
            </a:pPr>
            <a:r>
              <a:rPr lang="en" b="1" dirty="0">
                <a:solidFill>
                  <a:schemeClr val="bg2"/>
                </a:solidFill>
              </a:rPr>
              <a:t>Recon: Describing the Target</a:t>
            </a:r>
            <a:endParaRPr b="1" dirty="0">
              <a:solidFill>
                <a:schemeClr val="bg2"/>
              </a:solidFill>
            </a:endParaRPr>
          </a:p>
        </p:txBody>
      </p:sp>
      <p:sp>
        <p:nvSpPr>
          <p:cNvPr id="1074" name="Google Shape;1074;p5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marR="0" lvl="0" indent="0" algn="ctr" rtl="0">
              <a:lnSpc>
                <a:spcPct val="100000"/>
              </a:lnSpc>
              <a:spcBef>
                <a:spcPts val="0"/>
              </a:spcBef>
              <a:spcAft>
                <a:spcPts val="0"/>
              </a:spcAft>
              <a:buNone/>
            </a:pPr>
            <a:r>
              <a:rPr lang="en" dirty="0">
                <a:solidFill>
                  <a:schemeClr val="bg2"/>
                </a:solidFill>
                <a:latin typeface="Roboto Medium"/>
                <a:ea typeface="Roboto Medium"/>
                <a:cs typeface="Roboto Medium"/>
                <a:sym typeface="Roboto Medium"/>
              </a:rPr>
              <a:t>The following hosts </a:t>
            </a:r>
            <a:r>
              <a:rPr lang="en-US" dirty="0">
                <a:solidFill>
                  <a:schemeClr val="bg2"/>
                </a:solidFill>
                <a:latin typeface="Roboto Medium"/>
                <a:ea typeface="Roboto Medium"/>
                <a:cs typeface="Roboto Medium"/>
                <a:sym typeface="Roboto Medium"/>
              </a:rPr>
              <a:t>were identified </a:t>
            </a:r>
            <a:r>
              <a:rPr lang="en" dirty="0">
                <a:solidFill>
                  <a:schemeClr val="bg2"/>
                </a:solidFill>
                <a:latin typeface="Roboto Medium"/>
                <a:ea typeface="Roboto Medium"/>
                <a:cs typeface="Roboto Medium"/>
                <a:sym typeface="Roboto Medium"/>
              </a:rPr>
              <a:t>on the network:</a:t>
            </a:r>
            <a:endParaRPr dirty="0">
              <a:solidFill>
                <a:schemeClr val="bg2"/>
              </a:solidFill>
              <a:latin typeface="Roboto Medium"/>
              <a:ea typeface="Roboto Medium"/>
              <a:cs typeface="Roboto Medium"/>
              <a:sym typeface="Roboto Medium"/>
            </a:endParaRPr>
          </a:p>
        </p:txBody>
      </p:sp>
      <p:sp>
        <p:nvSpPr>
          <p:cNvPr id="1075" name="Google Shape;1075;p59"/>
          <p:cNvSpPr txBox="1">
            <a:spLocks noGrp="1"/>
          </p:cNvSpPr>
          <p:nvPr>
            <p:ph type="subTitle" idx="2"/>
          </p:nvPr>
        </p:nvSpPr>
        <p:spPr>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graphicFrame>
        <p:nvGraphicFramePr>
          <p:cNvPr id="1076" name="Google Shape;1076;p59"/>
          <p:cNvGraphicFramePr/>
          <p:nvPr>
            <p:extLst>
              <p:ext uri="{D42A27DB-BD31-4B8C-83A1-F6EECF244321}">
                <p14:modId xmlns:p14="http://schemas.microsoft.com/office/powerpoint/2010/main" val="381279146"/>
              </p:ext>
            </p:extLst>
          </p:nvPr>
        </p:nvGraphicFramePr>
        <p:xfrm>
          <a:off x="419800" y="1198750"/>
          <a:ext cx="8346600" cy="3577125"/>
        </p:xfrm>
        <a:graphic>
          <a:graphicData uri="http://schemas.openxmlformats.org/drawingml/2006/table">
            <a:tbl>
              <a:tblPr>
                <a:noFill/>
                <a:tableStyleId>{D203759A-15B7-42D8-B29F-F03177545A6F}</a:tableStyleId>
              </a:tblPr>
              <a:tblGrid>
                <a:gridCol w="2782200">
                  <a:extLst>
                    <a:ext uri="{9D8B030D-6E8A-4147-A177-3AD203B41FA5}">
                      <a16:colId xmlns:a16="http://schemas.microsoft.com/office/drawing/2014/main" val="20000"/>
                    </a:ext>
                  </a:extLst>
                </a:gridCol>
                <a:gridCol w="2782200">
                  <a:extLst>
                    <a:ext uri="{9D8B030D-6E8A-4147-A177-3AD203B41FA5}">
                      <a16:colId xmlns:a16="http://schemas.microsoft.com/office/drawing/2014/main" val="20001"/>
                    </a:ext>
                  </a:extLst>
                </a:gridCol>
                <a:gridCol w="2782200">
                  <a:extLst>
                    <a:ext uri="{9D8B030D-6E8A-4147-A177-3AD203B41FA5}">
                      <a16:colId xmlns:a16="http://schemas.microsoft.com/office/drawing/2014/main" val="20002"/>
                    </a:ext>
                  </a:extLst>
                </a:gridCol>
              </a:tblGrid>
              <a:tr h="403225">
                <a:tc>
                  <a:txBody>
                    <a:bodyPr/>
                    <a:lstStyle/>
                    <a:p>
                      <a:pPr marL="0" lvl="0" indent="0" algn="l" rtl="0">
                        <a:spcBef>
                          <a:spcPts val="0"/>
                        </a:spcBef>
                        <a:spcAft>
                          <a:spcPts val="0"/>
                        </a:spcAft>
                        <a:buNone/>
                      </a:pPr>
                      <a:r>
                        <a:rPr lang="en" b="1" dirty="0">
                          <a:solidFill>
                            <a:srgbClr val="FFFFFF"/>
                          </a:solidFill>
                          <a:latin typeface="Roboto"/>
                          <a:ea typeface="Roboto"/>
                          <a:cs typeface="Roboto"/>
                          <a:sym typeface="Roboto"/>
                        </a:rPr>
                        <a:t>Hostname</a:t>
                      </a:r>
                      <a:endParaRPr b="1" dirty="0">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IP Address</a:t>
                      </a:r>
                      <a:endParaRPr b="1" dirty="0">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dirty="0">
                          <a:solidFill>
                            <a:srgbClr val="FFFFFF"/>
                          </a:solidFill>
                          <a:latin typeface="Roboto"/>
                          <a:ea typeface="Roboto"/>
                          <a:cs typeface="Roboto"/>
                          <a:sym typeface="Roboto"/>
                        </a:rPr>
                        <a:t>Role on Network</a:t>
                      </a:r>
                      <a:endParaRPr b="1" dirty="0">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793475">
                <a:tc>
                  <a:txBody>
                    <a:bodyPr/>
                    <a:lstStyle/>
                    <a:p>
                      <a:pPr marL="0" lvl="0" indent="0" algn="l" rtl="0">
                        <a:spcBef>
                          <a:spcPts val="0"/>
                        </a:spcBef>
                        <a:spcAft>
                          <a:spcPts val="0"/>
                        </a:spcAft>
                        <a:buNone/>
                      </a:pPr>
                      <a:r>
                        <a:rPr lang="en" sz="1800" dirty="0">
                          <a:latin typeface="Roboto"/>
                          <a:ea typeface="Roboto"/>
                          <a:cs typeface="Roboto"/>
                          <a:sym typeface="Roboto"/>
                        </a:rPr>
                        <a:t>Kali</a:t>
                      </a:r>
                      <a:endParaRPr sz="1800" dirty="0">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tx1"/>
                    </a:solidFill>
                  </a:tcPr>
                </a:tc>
                <a:tc>
                  <a:txBody>
                    <a:bodyPr/>
                    <a:lstStyle/>
                    <a:p>
                      <a:pPr marL="0" lvl="0" indent="0" algn="l" rtl="0">
                        <a:spcBef>
                          <a:spcPts val="0"/>
                        </a:spcBef>
                        <a:spcAft>
                          <a:spcPts val="0"/>
                        </a:spcAft>
                        <a:buNone/>
                      </a:pPr>
                      <a:r>
                        <a:rPr lang="en" sz="1800" dirty="0">
                          <a:latin typeface="Roboto"/>
                          <a:ea typeface="Roboto"/>
                          <a:cs typeface="Roboto"/>
                          <a:sym typeface="Roboto"/>
                        </a:rPr>
                        <a:t>192.168.1.90</a:t>
                      </a:r>
                      <a:endParaRPr sz="1800" dirty="0">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tx1"/>
                    </a:solidFill>
                  </a:tcPr>
                </a:tc>
                <a:tc>
                  <a:txBody>
                    <a:bodyPr/>
                    <a:lstStyle/>
                    <a:p>
                      <a:pPr marL="0" lvl="0" indent="0" algn="l" rtl="0">
                        <a:spcBef>
                          <a:spcPts val="0"/>
                        </a:spcBef>
                        <a:spcAft>
                          <a:spcPts val="0"/>
                        </a:spcAft>
                        <a:buNone/>
                      </a:pPr>
                      <a:r>
                        <a:rPr lang="en" sz="1800" dirty="0">
                          <a:solidFill>
                            <a:schemeClr val="bg1"/>
                          </a:solidFill>
                          <a:latin typeface="Roboto"/>
                          <a:ea typeface="Roboto"/>
                          <a:cs typeface="Roboto"/>
                          <a:sym typeface="Roboto"/>
                        </a:rPr>
                        <a:t>Red Team offensive attack machine</a:t>
                      </a:r>
                      <a:endParaRPr sz="1800" dirty="0">
                        <a:solidFill>
                          <a:schemeClr val="bg1"/>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tx1"/>
                    </a:solidFill>
                  </a:tcPr>
                </a:tc>
                <a:extLst>
                  <a:ext uri="{0D108BD9-81ED-4DB2-BD59-A6C34878D82A}">
                    <a16:rowId xmlns:a16="http://schemas.microsoft.com/office/drawing/2014/main" val="10001"/>
                  </a:ext>
                </a:extLst>
              </a:tr>
              <a:tr h="793475">
                <a:tc>
                  <a:txBody>
                    <a:bodyPr/>
                    <a:lstStyle/>
                    <a:p>
                      <a:pPr marL="0" lvl="0" indent="0" algn="l" rtl="0">
                        <a:spcBef>
                          <a:spcPts val="0"/>
                        </a:spcBef>
                        <a:spcAft>
                          <a:spcPts val="0"/>
                        </a:spcAft>
                        <a:buNone/>
                      </a:pPr>
                      <a:r>
                        <a:rPr lang="en" sz="1800" dirty="0">
                          <a:latin typeface="Roboto"/>
                          <a:ea typeface="Roboto"/>
                          <a:cs typeface="Roboto"/>
                          <a:sym typeface="Roboto"/>
                        </a:rPr>
                        <a:t>Capstone</a:t>
                      </a:r>
                      <a:endParaRPr sz="1800" dirty="0">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tx1"/>
                    </a:solidFill>
                  </a:tcPr>
                </a:tc>
                <a:tc>
                  <a:txBody>
                    <a:bodyPr/>
                    <a:lstStyle/>
                    <a:p>
                      <a:pPr marL="0" lvl="0" indent="0" algn="l" rtl="0">
                        <a:spcBef>
                          <a:spcPts val="0"/>
                        </a:spcBef>
                        <a:spcAft>
                          <a:spcPts val="0"/>
                        </a:spcAft>
                        <a:buNone/>
                      </a:pPr>
                      <a:r>
                        <a:rPr lang="en" sz="1800" dirty="0">
                          <a:latin typeface="Roboto"/>
                          <a:ea typeface="Roboto"/>
                          <a:cs typeface="Roboto"/>
                          <a:sym typeface="Roboto"/>
                        </a:rPr>
                        <a:t>192.168.1.105</a:t>
                      </a:r>
                      <a:endParaRPr sz="1800" dirty="0">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tx1"/>
                    </a:solidFill>
                  </a:tcPr>
                </a:tc>
                <a:tc>
                  <a:txBody>
                    <a:bodyPr/>
                    <a:lstStyle/>
                    <a:p>
                      <a:pPr marL="0" lvl="0" indent="0" algn="l" rtl="0">
                        <a:spcBef>
                          <a:spcPts val="0"/>
                        </a:spcBef>
                        <a:spcAft>
                          <a:spcPts val="0"/>
                        </a:spcAft>
                        <a:buNone/>
                      </a:pPr>
                      <a:r>
                        <a:rPr lang="en" sz="1800" dirty="0">
                          <a:solidFill>
                            <a:schemeClr val="bg1"/>
                          </a:solidFill>
                          <a:latin typeface="Roboto"/>
                          <a:ea typeface="Roboto"/>
                          <a:cs typeface="Roboto"/>
                          <a:sym typeface="Roboto"/>
                        </a:rPr>
                        <a:t>Vulnerable VM</a:t>
                      </a:r>
                      <a:br>
                        <a:rPr lang="en" sz="1800" dirty="0">
                          <a:solidFill>
                            <a:schemeClr val="bg1"/>
                          </a:solidFill>
                          <a:latin typeface="Roboto"/>
                          <a:ea typeface="Roboto"/>
                          <a:cs typeface="Roboto"/>
                          <a:sym typeface="Roboto"/>
                        </a:rPr>
                      </a:br>
                      <a:r>
                        <a:rPr lang="en" sz="1800" dirty="0">
                          <a:solidFill>
                            <a:schemeClr val="bg1"/>
                          </a:solidFill>
                          <a:latin typeface="Roboto"/>
                          <a:ea typeface="Roboto"/>
                          <a:cs typeface="Roboto"/>
                          <a:sym typeface="Roboto"/>
                        </a:rPr>
                        <a:t>web server</a:t>
                      </a:r>
                      <a:endParaRPr sz="1800" dirty="0">
                        <a:solidFill>
                          <a:schemeClr val="bg1"/>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tx1"/>
                    </a:solidFill>
                  </a:tcPr>
                </a:tc>
                <a:extLst>
                  <a:ext uri="{0D108BD9-81ED-4DB2-BD59-A6C34878D82A}">
                    <a16:rowId xmlns:a16="http://schemas.microsoft.com/office/drawing/2014/main" val="10002"/>
                  </a:ext>
                </a:extLst>
              </a:tr>
              <a:tr h="793475">
                <a:tc>
                  <a:txBody>
                    <a:bodyPr/>
                    <a:lstStyle/>
                    <a:p>
                      <a:pPr marL="0" lvl="0" indent="0" algn="l" rtl="0">
                        <a:spcBef>
                          <a:spcPts val="0"/>
                        </a:spcBef>
                        <a:spcAft>
                          <a:spcPts val="0"/>
                        </a:spcAft>
                        <a:buNone/>
                      </a:pPr>
                      <a:r>
                        <a:rPr lang="en" sz="1800" dirty="0">
                          <a:latin typeface="Roboto"/>
                          <a:ea typeface="Roboto"/>
                          <a:cs typeface="Roboto"/>
                          <a:sym typeface="Roboto"/>
                        </a:rPr>
                        <a:t>ELK</a:t>
                      </a:r>
                      <a:endParaRPr sz="1800" dirty="0">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tx1"/>
                    </a:solidFill>
                  </a:tcPr>
                </a:tc>
                <a:tc>
                  <a:txBody>
                    <a:bodyPr/>
                    <a:lstStyle/>
                    <a:p>
                      <a:pPr marL="0" lvl="0" indent="0" algn="l" rtl="0">
                        <a:spcBef>
                          <a:spcPts val="0"/>
                        </a:spcBef>
                        <a:spcAft>
                          <a:spcPts val="0"/>
                        </a:spcAft>
                        <a:buNone/>
                      </a:pPr>
                      <a:r>
                        <a:rPr lang="en" sz="1800" dirty="0">
                          <a:latin typeface="Roboto"/>
                          <a:ea typeface="Roboto"/>
                          <a:cs typeface="Roboto"/>
                          <a:sym typeface="Roboto"/>
                        </a:rPr>
                        <a:t>192.168.1.100</a:t>
                      </a:r>
                      <a:endParaRPr sz="1800" dirty="0">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tx1"/>
                    </a:solidFill>
                  </a:tcPr>
                </a:tc>
                <a:tc>
                  <a:txBody>
                    <a:bodyPr/>
                    <a:lstStyle/>
                    <a:p>
                      <a:pPr marL="0" lvl="0" indent="0" algn="l" rtl="0">
                        <a:spcBef>
                          <a:spcPts val="0"/>
                        </a:spcBef>
                        <a:spcAft>
                          <a:spcPts val="0"/>
                        </a:spcAft>
                        <a:buNone/>
                      </a:pPr>
                      <a:r>
                        <a:rPr lang="en" sz="1800" dirty="0">
                          <a:solidFill>
                            <a:schemeClr val="bg1"/>
                          </a:solidFill>
                          <a:latin typeface="Roboto"/>
                          <a:ea typeface="Roboto"/>
                          <a:cs typeface="Roboto"/>
                          <a:sym typeface="Roboto"/>
                        </a:rPr>
                        <a:t>Kibana for</a:t>
                      </a:r>
                      <a:br>
                        <a:rPr lang="en" sz="1800" dirty="0">
                          <a:solidFill>
                            <a:schemeClr val="bg1"/>
                          </a:solidFill>
                          <a:latin typeface="Roboto"/>
                          <a:ea typeface="Roboto"/>
                          <a:cs typeface="Roboto"/>
                          <a:sym typeface="Roboto"/>
                        </a:rPr>
                      </a:br>
                      <a:r>
                        <a:rPr lang="en" sz="1800" dirty="0">
                          <a:solidFill>
                            <a:schemeClr val="bg1"/>
                          </a:solidFill>
                          <a:latin typeface="Roboto"/>
                          <a:ea typeface="Roboto"/>
                          <a:cs typeface="Roboto"/>
                          <a:sym typeface="Roboto"/>
                        </a:rPr>
                        <a:t>Incident Analysis</a:t>
                      </a:r>
                      <a:endParaRPr sz="1800" dirty="0">
                        <a:solidFill>
                          <a:schemeClr val="bg1"/>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tx1"/>
                    </a:solidFill>
                  </a:tcPr>
                </a:tc>
                <a:extLst>
                  <a:ext uri="{0D108BD9-81ED-4DB2-BD59-A6C34878D82A}">
                    <a16:rowId xmlns:a16="http://schemas.microsoft.com/office/drawing/2014/main" val="10003"/>
                  </a:ext>
                </a:extLst>
              </a:tr>
              <a:tr h="793475">
                <a:tc>
                  <a:txBody>
                    <a:bodyPr/>
                    <a:lstStyle/>
                    <a:p>
                      <a:pPr marL="0" lvl="0" indent="0" algn="l" rtl="0">
                        <a:spcBef>
                          <a:spcPts val="0"/>
                        </a:spcBef>
                        <a:spcAft>
                          <a:spcPts val="0"/>
                        </a:spcAft>
                        <a:buNone/>
                      </a:pPr>
                      <a:r>
                        <a:rPr lang="en" sz="1800" dirty="0">
                          <a:latin typeface="Roboto"/>
                          <a:ea typeface="Roboto"/>
                          <a:cs typeface="Roboto"/>
                          <a:sym typeface="Roboto"/>
                        </a:rPr>
                        <a:t>Windows Lab</a:t>
                      </a:r>
                      <a:endParaRPr sz="1800" dirty="0">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tx1"/>
                    </a:solidFill>
                  </a:tcPr>
                </a:tc>
                <a:tc>
                  <a:txBody>
                    <a:bodyPr/>
                    <a:lstStyle/>
                    <a:p>
                      <a:pPr marL="0" lvl="0" indent="0" algn="l" rtl="0">
                        <a:spcBef>
                          <a:spcPts val="0"/>
                        </a:spcBef>
                        <a:spcAft>
                          <a:spcPts val="0"/>
                        </a:spcAft>
                        <a:buNone/>
                      </a:pPr>
                      <a:r>
                        <a:rPr lang="en" sz="1800" dirty="0">
                          <a:latin typeface="Roboto"/>
                          <a:ea typeface="Roboto"/>
                          <a:cs typeface="Roboto"/>
                          <a:sym typeface="Roboto"/>
                        </a:rPr>
                        <a:t>192.168.1.1</a:t>
                      </a:r>
                      <a:endParaRPr sz="1800" dirty="0">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tx1"/>
                    </a:solidFill>
                  </a:tcPr>
                </a:tc>
                <a:tc>
                  <a:txBody>
                    <a:bodyPr/>
                    <a:lstStyle/>
                    <a:p>
                      <a:pPr marL="0" lvl="0" indent="0" algn="l" rtl="0">
                        <a:spcBef>
                          <a:spcPts val="0"/>
                        </a:spcBef>
                        <a:spcAft>
                          <a:spcPts val="0"/>
                        </a:spcAft>
                        <a:buNone/>
                      </a:pPr>
                      <a:r>
                        <a:rPr lang="en-US" sz="1800" dirty="0">
                          <a:solidFill>
                            <a:schemeClr val="bg1"/>
                          </a:solidFill>
                          <a:latin typeface="Roboto"/>
                          <a:ea typeface="Roboto"/>
                          <a:cs typeface="Roboto"/>
                          <a:sym typeface="Roboto"/>
                        </a:rPr>
                        <a:t>Hyper-V </a:t>
                      </a:r>
                      <a:r>
                        <a:rPr lang="en" sz="1800" dirty="0">
                          <a:solidFill>
                            <a:schemeClr val="bg1"/>
                          </a:solidFill>
                          <a:latin typeface="Roboto"/>
                          <a:ea typeface="Roboto"/>
                          <a:cs typeface="Roboto"/>
                          <a:sym typeface="Roboto"/>
                        </a:rPr>
                        <a:t>VM manager</a:t>
                      </a:r>
                      <a:endParaRPr sz="1800" dirty="0">
                        <a:solidFill>
                          <a:schemeClr val="bg1"/>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tx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60"/>
          <p:cNvSpPr txBox="1">
            <a:spLocks noGrp="1"/>
          </p:cNvSpPr>
          <p:nvPr>
            <p:ph type="title"/>
          </p:nvPr>
        </p:nvSpPr>
        <p:spPr>
          <a:xfrm>
            <a:off x="131394" y="0"/>
            <a:ext cx="9168600" cy="533700"/>
          </a:xfrm>
          <a:prstGeom prst="rect">
            <a:avLst/>
          </a:prstGeom>
        </p:spPr>
        <p:txBody>
          <a:bodyPr spcFirstLastPara="1" wrap="square" lIns="457200" tIns="182875" rIns="274300" bIns="91425" anchor="t" anchorCtr="0">
            <a:noAutofit/>
          </a:bodyPr>
          <a:lstStyle/>
          <a:p>
            <a:pPr marL="0" lvl="0" indent="0" algn="ctr" rtl="0">
              <a:spcBef>
                <a:spcPts val="0"/>
              </a:spcBef>
              <a:spcAft>
                <a:spcPts val="0"/>
              </a:spcAft>
              <a:buNone/>
            </a:pPr>
            <a:r>
              <a:rPr lang="en" b="1" dirty="0">
                <a:solidFill>
                  <a:schemeClr val="bg2"/>
                </a:solidFill>
              </a:rPr>
              <a:t>Vulnerability Assessment</a:t>
            </a:r>
            <a:endParaRPr b="1" dirty="0">
              <a:solidFill>
                <a:schemeClr val="bg2"/>
              </a:solidFill>
            </a:endParaRPr>
          </a:p>
        </p:txBody>
      </p:sp>
      <p:sp>
        <p:nvSpPr>
          <p:cNvPr id="1082" name="Google Shape;1082;p60"/>
          <p:cNvSpPr txBox="1">
            <a:spLocks noGrp="1"/>
          </p:cNvSpPr>
          <p:nvPr>
            <p:ph type="subTitle" idx="1"/>
          </p:nvPr>
        </p:nvSpPr>
        <p:spPr>
          <a:xfrm>
            <a:off x="0" y="685400"/>
            <a:ext cx="9144000" cy="364800"/>
          </a:xfrm>
          <a:prstGeom prst="rect">
            <a:avLst/>
          </a:prstGeom>
        </p:spPr>
        <p:txBody>
          <a:bodyPr spcFirstLastPara="1" wrap="square" lIns="457200" tIns="91425" rIns="457200" bIns="0" anchor="t" anchorCtr="0">
            <a:noAutofit/>
          </a:bodyPr>
          <a:lstStyle/>
          <a:p>
            <a:pPr marL="0" lvl="0" indent="0" algn="ctr" rtl="0">
              <a:spcBef>
                <a:spcPts val="0"/>
              </a:spcBef>
              <a:spcAft>
                <a:spcPts val="0"/>
              </a:spcAft>
              <a:buNone/>
            </a:pPr>
            <a:r>
              <a:rPr lang="en" dirty="0">
                <a:solidFill>
                  <a:schemeClr val="bg2"/>
                </a:solidFill>
                <a:latin typeface="Roboto Medium"/>
                <a:ea typeface="Roboto Medium"/>
                <a:cs typeface="Roboto Medium"/>
                <a:sym typeface="Roboto Medium"/>
              </a:rPr>
              <a:t>The assessment uncovered the following critical vulnerabilities in the target:</a:t>
            </a:r>
            <a:endParaRPr dirty="0">
              <a:solidFill>
                <a:schemeClr val="bg2"/>
              </a:solidFill>
            </a:endParaRPr>
          </a:p>
        </p:txBody>
      </p:sp>
      <p:sp>
        <p:nvSpPr>
          <p:cNvPr id="1083" name="Google Shape;1083;p60"/>
          <p:cNvSpPr txBox="1">
            <a:spLocks noGrp="1"/>
          </p:cNvSpPr>
          <p:nvPr>
            <p:ph type="subTitle" idx="2"/>
          </p:nvPr>
        </p:nvSpPr>
        <p:spPr>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graphicFrame>
        <p:nvGraphicFramePr>
          <p:cNvPr id="1084" name="Google Shape;1084;p60"/>
          <p:cNvGraphicFramePr/>
          <p:nvPr>
            <p:extLst>
              <p:ext uri="{D42A27DB-BD31-4B8C-83A1-F6EECF244321}">
                <p14:modId xmlns:p14="http://schemas.microsoft.com/office/powerpoint/2010/main" val="2364504638"/>
              </p:ext>
            </p:extLst>
          </p:nvPr>
        </p:nvGraphicFramePr>
        <p:xfrm>
          <a:off x="467150" y="1201900"/>
          <a:ext cx="8362500" cy="2699575"/>
        </p:xfrm>
        <a:graphic>
          <a:graphicData uri="http://schemas.openxmlformats.org/drawingml/2006/table">
            <a:tbl>
              <a:tblPr>
                <a:noFill/>
                <a:tableStyleId>{D203759A-15B7-42D8-B29F-F03177545A6F}</a:tableStyleId>
              </a:tblPr>
              <a:tblGrid>
                <a:gridCol w="2787500">
                  <a:extLst>
                    <a:ext uri="{9D8B030D-6E8A-4147-A177-3AD203B41FA5}">
                      <a16:colId xmlns:a16="http://schemas.microsoft.com/office/drawing/2014/main" val="20000"/>
                    </a:ext>
                  </a:extLst>
                </a:gridCol>
                <a:gridCol w="2787500">
                  <a:extLst>
                    <a:ext uri="{9D8B030D-6E8A-4147-A177-3AD203B41FA5}">
                      <a16:colId xmlns:a16="http://schemas.microsoft.com/office/drawing/2014/main" val="20001"/>
                    </a:ext>
                  </a:extLst>
                </a:gridCol>
                <a:gridCol w="2787500">
                  <a:extLst>
                    <a:ext uri="{9D8B030D-6E8A-4147-A177-3AD203B41FA5}">
                      <a16:colId xmlns:a16="http://schemas.microsoft.com/office/drawing/2014/main" val="20002"/>
                    </a:ext>
                  </a:extLst>
                </a:gridCol>
              </a:tblGrid>
              <a:tr h="397450">
                <a:tc>
                  <a:txBody>
                    <a:bodyPr/>
                    <a:lstStyle/>
                    <a:p>
                      <a:pPr marL="0" lvl="0" indent="0" algn="l" rtl="0">
                        <a:spcBef>
                          <a:spcPts val="0"/>
                        </a:spcBef>
                        <a:spcAft>
                          <a:spcPts val="0"/>
                        </a:spcAft>
                        <a:buNone/>
                      </a:pPr>
                      <a:r>
                        <a:rPr lang="en" b="1" dirty="0">
                          <a:solidFill>
                            <a:srgbClr val="FFFFFF"/>
                          </a:solidFill>
                          <a:latin typeface="Roboto"/>
                          <a:ea typeface="Roboto"/>
                          <a:cs typeface="Roboto"/>
                          <a:sym typeface="Roboto"/>
                        </a:rPr>
                        <a:t>Vulnerability</a:t>
                      </a:r>
                      <a:endParaRPr b="1" dirty="0">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Description</a:t>
                      </a:r>
                      <a:endParaRPr b="1" dirty="0">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Impact</a:t>
                      </a:r>
                      <a:endParaRPr b="1" dirty="0">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767375">
                <a:tc>
                  <a:txBody>
                    <a:bodyPr/>
                    <a:lstStyle/>
                    <a:p>
                      <a:pPr marL="0" lvl="0" indent="0" algn="l" rtl="0">
                        <a:spcBef>
                          <a:spcPts val="0"/>
                        </a:spcBef>
                        <a:spcAft>
                          <a:spcPts val="0"/>
                        </a:spcAft>
                        <a:buNone/>
                      </a:pPr>
                      <a:r>
                        <a:rPr lang="en" sz="1200" dirty="0">
                          <a:latin typeface="Roboto Medium" panose="020B0604020202020204" charset="0"/>
                          <a:ea typeface="Roboto Medium" panose="020B0604020202020204" charset="0"/>
                          <a:cs typeface="Roboto"/>
                          <a:sym typeface="Roboto"/>
                        </a:rPr>
                        <a:t>CVE-2018-15919 - OpenSSH 7.6p1</a:t>
                      </a:r>
                      <a:endParaRPr sz="1200" dirty="0">
                        <a:latin typeface="Roboto Medium" panose="020B0604020202020204" charset="0"/>
                        <a:ea typeface="Roboto Medium" panose="020B0604020202020204" charset="0"/>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chemeClr val="tx1"/>
                    </a:solidFill>
                  </a:tcPr>
                </a:tc>
                <a:tc>
                  <a:txBody>
                    <a:bodyPr/>
                    <a:lstStyle/>
                    <a:p>
                      <a:pPr marL="0" lvl="0" indent="0" algn="l" rtl="0">
                        <a:spcBef>
                          <a:spcPts val="0"/>
                        </a:spcBef>
                        <a:spcAft>
                          <a:spcPts val="0"/>
                        </a:spcAft>
                        <a:buNone/>
                      </a:pPr>
                      <a:r>
                        <a:rPr lang="en" sz="1200" dirty="0">
                          <a:latin typeface="Roboto Medium" panose="020B0604020202020204" charset="0"/>
                          <a:ea typeface="Roboto Medium" panose="020B0604020202020204" charset="0"/>
                          <a:cs typeface="Roboto"/>
                          <a:sym typeface="Roboto"/>
                        </a:rPr>
                        <a:t>Tool for remote login with the</a:t>
                      </a:r>
                      <a:br>
                        <a:rPr lang="en" sz="1200" dirty="0">
                          <a:latin typeface="Roboto Medium" panose="020B0604020202020204" charset="0"/>
                          <a:ea typeface="Roboto Medium" panose="020B0604020202020204" charset="0"/>
                          <a:cs typeface="Roboto"/>
                          <a:sym typeface="Roboto"/>
                        </a:rPr>
                      </a:br>
                      <a:r>
                        <a:rPr lang="en" sz="1200" dirty="0">
                          <a:latin typeface="Roboto Medium" panose="020B0604020202020204" charset="0"/>
                          <a:ea typeface="Roboto Medium" panose="020B0604020202020204" charset="0"/>
                          <a:cs typeface="Roboto"/>
                          <a:sym typeface="Roboto"/>
                        </a:rPr>
                        <a:t>SSH protocol.</a:t>
                      </a:r>
                      <a:endParaRPr sz="1200" dirty="0">
                        <a:latin typeface="Roboto Medium" panose="020B0604020202020204" charset="0"/>
                        <a:ea typeface="Roboto Medium" panose="020B0604020202020204" charset="0"/>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chemeClr val="tx1"/>
                    </a:solidFill>
                  </a:tcPr>
                </a:tc>
                <a:tc>
                  <a:txBody>
                    <a:bodyPr/>
                    <a:lstStyle/>
                    <a:p>
                      <a:pPr marL="0" lvl="0" indent="0" algn="l" rtl="0">
                        <a:spcBef>
                          <a:spcPts val="0"/>
                        </a:spcBef>
                        <a:spcAft>
                          <a:spcPts val="0"/>
                        </a:spcAft>
                        <a:buNone/>
                      </a:pPr>
                      <a:r>
                        <a:rPr lang="en" sz="1200" dirty="0">
                          <a:solidFill>
                            <a:srgbClr val="333333"/>
                          </a:solidFill>
                          <a:highlight>
                            <a:srgbClr val="FFFFFF"/>
                          </a:highlight>
                          <a:latin typeface="Roboto Medium" panose="020B0604020202020204" charset="0"/>
                          <a:ea typeface="Roboto Medium" panose="020B0604020202020204" charset="0"/>
                        </a:rPr>
                        <a:t>Could be used by attackers to remotely connect and execute commands on the victim computer.</a:t>
                      </a:r>
                      <a:endParaRPr sz="1200" i="1" dirty="0">
                        <a:latin typeface="Roboto Medium" panose="020B0604020202020204" charset="0"/>
                        <a:ea typeface="Roboto Medium" panose="020B0604020202020204" charset="0"/>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chemeClr val="tx1"/>
                    </a:solidFill>
                  </a:tcPr>
                </a:tc>
                <a:extLst>
                  <a:ext uri="{0D108BD9-81ED-4DB2-BD59-A6C34878D82A}">
                    <a16:rowId xmlns:a16="http://schemas.microsoft.com/office/drawing/2014/main" val="10001"/>
                  </a:ext>
                </a:extLst>
              </a:tr>
              <a:tr h="767375">
                <a:tc>
                  <a:txBody>
                    <a:bodyPr/>
                    <a:lstStyle/>
                    <a:p>
                      <a:pPr marL="0" lvl="0" indent="0" algn="l" rtl="0">
                        <a:spcBef>
                          <a:spcPts val="0"/>
                        </a:spcBef>
                        <a:spcAft>
                          <a:spcPts val="0"/>
                        </a:spcAft>
                        <a:buNone/>
                      </a:pPr>
                      <a:r>
                        <a:rPr lang="en" sz="1200" dirty="0">
                          <a:latin typeface="Roboto Medium" panose="020B0604020202020204" charset="0"/>
                          <a:ea typeface="Roboto Medium" panose="020B0604020202020204" charset="0"/>
                          <a:cs typeface="Roboto"/>
                          <a:sym typeface="Roboto"/>
                        </a:rPr>
                        <a:t>Apache httpd 2.4.29 PHP Exploit</a:t>
                      </a:r>
                      <a:endParaRPr sz="1200" dirty="0">
                        <a:latin typeface="Roboto Medium" panose="020B0604020202020204" charset="0"/>
                        <a:ea typeface="Roboto Medium" panose="020B0604020202020204" charset="0"/>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chemeClr val="tx1"/>
                    </a:solidFill>
                  </a:tcPr>
                </a:tc>
                <a:tc>
                  <a:txBody>
                    <a:bodyPr/>
                    <a:lstStyle/>
                    <a:p>
                      <a:pPr marL="0" lvl="0" indent="0" algn="l" rtl="0">
                        <a:spcBef>
                          <a:spcPts val="0"/>
                        </a:spcBef>
                        <a:spcAft>
                          <a:spcPts val="0"/>
                        </a:spcAft>
                        <a:buNone/>
                      </a:pPr>
                      <a:r>
                        <a:rPr lang="en" sz="1200" dirty="0">
                          <a:latin typeface="Roboto Medium" panose="020B0604020202020204" charset="0"/>
                          <a:ea typeface="Roboto Medium" panose="020B0604020202020204" charset="0"/>
                          <a:cs typeface="Roboto"/>
                          <a:sym typeface="Roboto"/>
                        </a:rPr>
                        <a:t>PHP exploit allows the attacker access to the web server.</a:t>
                      </a:r>
                      <a:endParaRPr sz="1200" dirty="0">
                        <a:latin typeface="Roboto Medium" panose="020B0604020202020204" charset="0"/>
                        <a:ea typeface="Roboto Medium" panose="020B0604020202020204" charset="0"/>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chemeClr val="tx1"/>
                    </a:solidFill>
                  </a:tcPr>
                </a:tc>
                <a:tc>
                  <a:txBody>
                    <a:bodyPr/>
                    <a:lstStyle/>
                    <a:p>
                      <a:pPr marL="0" lvl="0" indent="0" algn="l" rtl="0">
                        <a:spcBef>
                          <a:spcPts val="0"/>
                        </a:spcBef>
                        <a:spcAft>
                          <a:spcPts val="0"/>
                        </a:spcAft>
                        <a:buNone/>
                      </a:pPr>
                      <a:r>
                        <a:rPr lang="en" sz="1200" dirty="0">
                          <a:latin typeface="Roboto Medium" panose="020B0604020202020204" charset="0"/>
                          <a:ea typeface="Roboto Medium" panose="020B0604020202020204" charset="0"/>
                          <a:cs typeface="Roboto"/>
                          <a:sym typeface="Roboto"/>
                        </a:rPr>
                        <a:t>Allows attackers to gain full access to sensitive information </a:t>
                      </a:r>
                      <a:r>
                        <a:rPr lang="en-US" sz="1200" dirty="0">
                          <a:latin typeface="Roboto Medium" panose="020B0604020202020204" charset="0"/>
                          <a:ea typeface="Roboto Medium" panose="020B0604020202020204" charset="0"/>
                          <a:cs typeface="Roboto"/>
                          <a:sym typeface="Roboto"/>
                        </a:rPr>
                        <a:t>and the ability to execute commands</a:t>
                      </a:r>
                      <a:r>
                        <a:rPr lang="en" sz="1200" dirty="0">
                          <a:latin typeface="Roboto Medium" panose="020B0604020202020204" charset="0"/>
                          <a:ea typeface="Roboto Medium" panose="020B0604020202020204" charset="0"/>
                          <a:cs typeface="Roboto"/>
                          <a:sym typeface="Roboto"/>
                        </a:rPr>
                        <a:t>.</a:t>
                      </a:r>
                      <a:endParaRPr sz="1200" dirty="0">
                        <a:latin typeface="Roboto Medium" panose="020B0604020202020204" charset="0"/>
                        <a:ea typeface="Roboto Medium" panose="020B0604020202020204" charset="0"/>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chemeClr val="tx1"/>
                    </a:solidFill>
                  </a:tcPr>
                </a:tc>
                <a:extLst>
                  <a:ext uri="{0D108BD9-81ED-4DB2-BD59-A6C34878D82A}">
                    <a16:rowId xmlns:a16="http://schemas.microsoft.com/office/drawing/2014/main" val="10002"/>
                  </a:ext>
                </a:extLst>
              </a:tr>
              <a:tr h="767375">
                <a:tc>
                  <a:txBody>
                    <a:bodyPr/>
                    <a:lstStyle/>
                    <a:p>
                      <a:pPr marL="0" lvl="0" indent="0" algn="l" rtl="0">
                        <a:spcBef>
                          <a:spcPts val="0"/>
                        </a:spcBef>
                        <a:spcAft>
                          <a:spcPts val="0"/>
                        </a:spcAft>
                        <a:buNone/>
                      </a:pPr>
                      <a:r>
                        <a:rPr lang="en" sz="1200">
                          <a:latin typeface="Roboto Medium" panose="020B0604020202020204" charset="0"/>
                          <a:ea typeface="Roboto Medium" panose="020B0604020202020204" charset="0"/>
                          <a:cs typeface="Roboto"/>
                          <a:sym typeface="Roboto"/>
                        </a:rPr>
                        <a:t>WebDav</a:t>
                      </a:r>
                      <a:endParaRPr sz="1200" dirty="0">
                        <a:latin typeface="Roboto Medium" panose="020B0604020202020204" charset="0"/>
                        <a:ea typeface="Roboto Medium" panose="020B0604020202020204" charset="0"/>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chemeClr val="tx1"/>
                    </a:solidFill>
                  </a:tcPr>
                </a:tc>
                <a:tc>
                  <a:txBody>
                    <a:bodyPr/>
                    <a:lstStyle/>
                    <a:p>
                      <a:pPr marL="0" lvl="0" indent="0" algn="l" rtl="0">
                        <a:spcBef>
                          <a:spcPts val="0"/>
                        </a:spcBef>
                        <a:spcAft>
                          <a:spcPts val="0"/>
                        </a:spcAft>
                        <a:buNone/>
                      </a:pPr>
                      <a:r>
                        <a:rPr lang="en" sz="1200" dirty="0">
                          <a:latin typeface="Roboto Medium" panose="020B0604020202020204" charset="0"/>
                          <a:ea typeface="Roboto Medium" panose="020B0604020202020204" charset="0"/>
                          <a:cs typeface="Roboto"/>
                          <a:sym typeface="Roboto"/>
                        </a:rPr>
                        <a:t>Protocol that allows users to remotely collaborate and edit content on the web.</a:t>
                      </a:r>
                      <a:endParaRPr sz="1200" dirty="0">
                        <a:latin typeface="Roboto Medium" panose="020B0604020202020204" charset="0"/>
                        <a:ea typeface="Roboto Medium" panose="020B0604020202020204" charset="0"/>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chemeClr val="tx1"/>
                    </a:solidFill>
                  </a:tcPr>
                </a:tc>
                <a:tc>
                  <a:txBody>
                    <a:bodyPr/>
                    <a:lstStyle/>
                    <a:p>
                      <a:pPr marL="0" lvl="0" indent="0" algn="l" rtl="0">
                        <a:spcBef>
                          <a:spcPts val="0"/>
                        </a:spcBef>
                        <a:spcAft>
                          <a:spcPts val="0"/>
                        </a:spcAft>
                        <a:buNone/>
                      </a:pPr>
                      <a:r>
                        <a:rPr lang="en" sz="1200" dirty="0">
                          <a:solidFill>
                            <a:srgbClr val="383838"/>
                          </a:solidFill>
                          <a:highlight>
                            <a:srgbClr val="FFFFFF"/>
                          </a:highlight>
                          <a:latin typeface="Roboto Medium" panose="020B0604020202020204" charset="0"/>
                          <a:ea typeface="Roboto Medium" panose="020B0604020202020204" charset="0"/>
                        </a:rPr>
                        <a:t>A reverse shell can be uploaded and compromise the server by allowing remote access.</a:t>
                      </a:r>
                      <a:endParaRPr sz="1100" dirty="0">
                        <a:latin typeface="Roboto Medium" panose="020B0604020202020204" charset="0"/>
                        <a:ea typeface="Roboto Medium" panose="020B0604020202020204" charset="0"/>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chemeClr val="tx1"/>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61"/>
          <p:cNvSpPr txBox="1">
            <a:spLocks noGrp="1"/>
          </p:cNvSpPr>
          <p:nvPr>
            <p:ph type="title"/>
          </p:nvPr>
        </p:nvSpPr>
        <p:spPr>
          <a:xfrm>
            <a:off x="15478" y="191275"/>
            <a:ext cx="9128522" cy="603290"/>
          </a:xfrm>
          <a:prstGeom prst="rect">
            <a:avLst/>
          </a:prstGeom>
        </p:spPr>
        <p:txBody>
          <a:bodyPr spcFirstLastPara="1" wrap="square" lIns="457200" tIns="182875" rIns="274300" bIns="91425" anchor="t" anchorCtr="0">
            <a:noAutofit/>
          </a:bodyPr>
          <a:lstStyle/>
          <a:p>
            <a:pPr marL="0" lvl="0" indent="0" algn="ctr" rtl="0">
              <a:spcBef>
                <a:spcPts val="0"/>
              </a:spcBef>
              <a:spcAft>
                <a:spcPts val="0"/>
              </a:spcAft>
              <a:buNone/>
            </a:pPr>
            <a:r>
              <a:rPr lang="en" b="1" dirty="0">
                <a:solidFill>
                  <a:schemeClr val="bg2"/>
                </a:solidFill>
              </a:rPr>
              <a:t>Exploitation: OpenSSH 7.6p1</a:t>
            </a:r>
            <a:endParaRPr b="1" dirty="0">
              <a:solidFill>
                <a:schemeClr val="bg2"/>
              </a:solidFill>
            </a:endParaRPr>
          </a:p>
        </p:txBody>
      </p:sp>
      <p:pic>
        <p:nvPicPr>
          <p:cNvPr id="27" name="Content Placeholder 26" descr="A screenshot of a computer screen&#10;&#10;Description automatically generated">
            <a:extLst>
              <a:ext uri="{FF2B5EF4-FFF2-40B4-BE49-F238E27FC236}">
                <a16:creationId xmlns:a16="http://schemas.microsoft.com/office/drawing/2014/main" id="{F672479D-4DCA-4285-8404-7C5FA0886951}"/>
              </a:ext>
            </a:extLst>
          </p:cNvPr>
          <p:cNvPicPr>
            <a:picLocks noGrp="1" noChangeAspect="1"/>
          </p:cNvPicPr>
          <p:nvPr>
            <p:ph idx="1"/>
          </p:nvPr>
        </p:nvPicPr>
        <p:blipFill rotWithShape="1">
          <a:blip r:embed="rId3"/>
          <a:srcRect l="16854" t="15795" r="10706" b="10136"/>
          <a:stretch/>
        </p:blipFill>
        <p:spPr>
          <a:xfrm>
            <a:off x="4409014" y="1008307"/>
            <a:ext cx="4202460" cy="3641235"/>
          </a:xfrm>
          <a:ln w="12700">
            <a:solidFill>
              <a:srgbClr val="C00000"/>
            </a:solidFill>
          </a:ln>
        </p:spPr>
      </p:pic>
      <p:sp>
        <p:nvSpPr>
          <p:cNvPr id="21" name="Text Placeholder 20">
            <a:extLst>
              <a:ext uri="{FF2B5EF4-FFF2-40B4-BE49-F238E27FC236}">
                <a16:creationId xmlns:a16="http://schemas.microsoft.com/office/drawing/2014/main" id="{9D156C5A-D35E-4670-9328-6893B73D246C}"/>
              </a:ext>
            </a:extLst>
          </p:cNvPr>
          <p:cNvSpPr>
            <a:spLocks noGrp="1"/>
          </p:cNvSpPr>
          <p:nvPr>
            <p:ph type="body" sz="half" idx="2"/>
          </p:nvPr>
        </p:nvSpPr>
        <p:spPr>
          <a:xfrm>
            <a:off x="631428" y="1009345"/>
            <a:ext cx="3425400" cy="3641235"/>
          </a:xfrm>
          <a:solidFill>
            <a:srgbClr val="C00000"/>
          </a:solidFill>
          <a:effectLst>
            <a:outerShdw blurRad="50800" dist="38100" dir="2700000" algn="tl" rotWithShape="0">
              <a:prstClr val="black">
                <a:alpha val="40000"/>
              </a:prstClr>
            </a:outerShdw>
          </a:effectLst>
        </p:spPr>
        <p:txBody>
          <a:bodyPr>
            <a:normAutofit fontScale="92500"/>
          </a:bodyPr>
          <a:lstStyle/>
          <a:p>
            <a:pPr lvl="0">
              <a:lnSpc>
                <a:spcPct val="115000"/>
              </a:lnSpc>
              <a:spcBef>
                <a:spcPts val="0"/>
              </a:spcBef>
              <a:buClr>
                <a:schemeClr val="dk1"/>
              </a:buClr>
              <a:buSzPts val="1100"/>
            </a:pPr>
            <a:r>
              <a:rPr lang="en-US" sz="1600" b="1" dirty="0">
                <a:latin typeface="Roboto"/>
                <a:ea typeface="Roboto"/>
                <a:cs typeface="Roboto"/>
                <a:sym typeface="Roboto"/>
              </a:rPr>
              <a:t>Recon:</a:t>
            </a:r>
          </a:p>
          <a:p>
            <a:pPr lvl="0">
              <a:lnSpc>
                <a:spcPct val="115000"/>
              </a:lnSpc>
              <a:spcBef>
                <a:spcPts val="0"/>
              </a:spcBef>
              <a:buClr>
                <a:schemeClr val="dk1"/>
              </a:buClr>
              <a:buSzPts val="1100"/>
            </a:pPr>
            <a:r>
              <a:rPr lang="en-US" dirty="0">
                <a:latin typeface="Roboto"/>
                <a:ea typeface="Roboto"/>
                <a:cs typeface="Roboto"/>
                <a:sym typeface="Roboto"/>
              </a:rPr>
              <a:t>By exploring the Capstone web server using a web browser, a secret_file was found within company_folders. This file is managed by Ashton.</a:t>
            </a:r>
          </a:p>
          <a:p>
            <a:pPr lvl="0">
              <a:lnSpc>
                <a:spcPct val="115000"/>
              </a:lnSpc>
              <a:spcBef>
                <a:spcPts val="0"/>
              </a:spcBef>
              <a:buClr>
                <a:schemeClr val="dk1"/>
              </a:buClr>
              <a:buSzPts val="1100"/>
            </a:pPr>
            <a:endParaRPr lang="en-US" b="1" dirty="0">
              <a:latin typeface="Roboto"/>
              <a:ea typeface="Roboto"/>
              <a:cs typeface="Roboto"/>
              <a:sym typeface="Roboto"/>
            </a:endParaRPr>
          </a:p>
          <a:p>
            <a:pPr lvl="0">
              <a:lnSpc>
                <a:spcPct val="115000"/>
              </a:lnSpc>
              <a:spcBef>
                <a:spcPts val="0"/>
              </a:spcBef>
              <a:buClr>
                <a:schemeClr val="dk1"/>
              </a:buClr>
              <a:buSzPts val="1100"/>
            </a:pPr>
            <a:r>
              <a:rPr lang="en-US" sz="1600" b="1" dirty="0">
                <a:latin typeface="Roboto"/>
                <a:ea typeface="Roboto"/>
                <a:cs typeface="Roboto"/>
                <a:sym typeface="Roboto"/>
              </a:rPr>
              <a:t>Process:</a:t>
            </a:r>
          </a:p>
          <a:p>
            <a:pPr lvl="0">
              <a:lnSpc>
                <a:spcPct val="115000"/>
              </a:lnSpc>
              <a:spcBef>
                <a:spcPts val="0"/>
              </a:spcBef>
              <a:buClr>
                <a:schemeClr val="dk1"/>
              </a:buClr>
              <a:buSzPts val="1100"/>
            </a:pPr>
            <a:r>
              <a:rPr lang="en-US" dirty="0">
                <a:latin typeface="Roboto"/>
                <a:ea typeface="Roboto"/>
                <a:cs typeface="Roboto"/>
                <a:sym typeface="Roboto"/>
              </a:rPr>
              <a:t>Ashton’s password was cracked using a Brute Force Attack (specifically, Hydra). Using the command line in Kali, access was gained by using the SSH protocol with Ashton’s username and password to remotely connect to the web server. </a:t>
            </a:r>
          </a:p>
          <a:p>
            <a:pPr lvl="0">
              <a:lnSpc>
                <a:spcPct val="115000"/>
              </a:lnSpc>
              <a:spcBef>
                <a:spcPts val="0"/>
              </a:spcBef>
              <a:buClr>
                <a:schemeClr val="dk1"/>
              </a:buClr>
              <a:buSzPts val="1100"/>
            </a:pPr>
            <a:endParaRPr lang="en-US" b="1" dirty="0">
              <a:latin typeface="Roboto"/>
              <a:ea typeface="Roboto"/>
              <a:cs typeface="Roboto"/>
              <a:sym typeface="Roboto"/>
            </a:endParaRPr>
          </a:p>
          <a:p>
            <a:pPr lvl="0">
              <a:lnSpc>
                <a:spcPct val="115000"/>
              </a:lnSpc>
              <a:spcBef>
                <a:spcPts val="0"/>
              </a:spcBef>
              <a:buClr>
                <a:schemeClr val="dk1"/>
              </a:buClr>
              <a:buSzPts val="1100"/>
            </a:pPr>
            <a:r>
              <a:rPr lang="en-US" sz="1600" b="1" dirty="0">
                <a:latin typeface="Roboto"/>
                <a:ea typeface="Roboto"/>
                <a:cs typeface="Roboto"/>
                <a:sym typeface="Roboto"/>
              </a:rPr>
              <a:t>Achievements:</a:t>
            </a:r>
          </a:p>
          <a:p>
            <a:pPr lvl="0">
              <a:lnSpc>
                <a:spcPct val="115000"/>
              </a:lnSpc>
              <a:spcBef>
                <a:spcPts val="0"/>
              </a:spcBef>
              <a:buClr>
                <a:schemeClr val="dk1"/>
              </a:buClr>
              <a:buSzPts val="1100"/>
            </a:pPr>
            <a:r>
              <a:rPr lang="en-US" dirty="0">
                <a:latin typeface="Roboto"/>
                <a:ea typeface="Roboto"/>
                <a:cs typeface="Roboto"/>
                <a:sym typeface="Roboto"/>
              </a:rPr>
              <a:t>It allowed exploration of folders including the</a:t>
            </a:r>
            <a:br>
              <a:rPr lang="en-US" dirty="0">
                <a:latin typeface="Roboto"/>
                <a:ea typeface="Roboto"/>
                <a:cs typeface="Roboto"/>
                <a:sym typeface="Roboto"/>
              </a:rPr>
            </a:br>
            <a:r>
              <a:rPr lang="en-US" dirty="0">
                <a:latin typeface="Roboto"/>
                <a:ea typeface="Roboto"/>
                <a:cs typeface="Roboto"/>
                <a:sym typeface="Roboto"/>
              </a:rPr>
              <a:t>root folder where a sensitive file called flag.txt </a:t>
            </a:r>
            <a:br>
              <a:rPr lang="en-US" dirty="0">
                <a:latin typeface="Roboto"/>
                <a:ea typeface="Roboto"/>
                <a:cs typeface="Roboto"/>
                <a:sym typeface="Roboto"/>
              </a:rPr>
            </a:br>
            <a:r>
              <a:rPr lang="en-US" dirty="0">
                <a:latin typeface="Roboto"/>
                <a:ea typeface="Roboto"/>
                <a:cs typeface="Roboto"/>
                <a:sym typeface="Roboto"/>
              </a:rPr>
              <a:t>was located. It can also be used to execute commands.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61"/>
          <p:cNvSpPr txBox="1">
            <a:spLocks noGrp="1"/>
          </p:cNvSpPr>
          <p:nvPr>
            <p:ph type="title"/>
          </p:nvPr>
        </p:nvSpPr>
        <p:spPr>
          <a:xfrm>
            <a:off x="15478" y="191275"/>
            <a:ext cx="9128522" cy="603290"/>
          </a:xfrm>
          <a:prstGeom prst="rect">
            <a:avLst/>
          </a:prstGeom>
        </p:spPr>
        <p:txBody>
          <a:bodyPr spcFirstLastPara="1" wrap="square" lIns="457200" tIns="182875" rIns="274300" bIns="91425" anchor="t" anchorCtr="0">
            <a:noAutofit/>
          </a:bodyPr>
          <a:lstStyle/>
          <a:p>
            <a:pPr lvl="0" algn="ctr">
              <a:spcBef>
                <a:spcPts val="0"/>
              </a:spcBef>
            </a:pPr>
            <a:r>
              <a:rPr lang="en" b="1" dirty="0">
                <a:solidFill>
                  <a:schemeClr val="bg2"/>
                </a:solidFill>
              </a:rPr>
              <a:t>Exploitation: Apache httpd 2.4.29</a:t>
            </a:r>
            <a:endParaRPr b="1" dirty="0">
              <a:solidFill>
                <a:schemeClr val="bg2"/>
              </a:solidFill>
            </a:endParaRPr>
          </a:p>
        </p:txBody>
      </p:sp>
      <p:pic>
        <p:nvPicPr>
          <p:cNvPr id="27" name="Content Placeholder 26">
            <a:extLst>
              <a:ext uri="{FF2B5EF4-FFF2-40B4-BE49-F238E27FC236}">
                <a16:creationId xmlns:a16="http://schemas.microsoft.com/office/drawing/2014/main" id="{F672479D-4DCA-4285-8404-7C5FA0886951}"/>
              </a:ext>
            </a:extLst>
          </p:cNvPr>
          <p:cNvPicPr>
            <a:picLocks noGrp="1" noChangeAspect="1"/>
          </p:cNvPicPr>
          <p:nvPr>
            <p:ph idx="1"/>
          </p:nvPr>
        </p:nvPicPr>
        <p:blipFill>
          <a:blip r:embed="rId3"/>
          <a:srcRect/>
          <a:stretch/>
        </p:blipFill>
        <p:spPr>
          <a:xfrm>
            <a:off x="672833" y="1009345"/>
            <a:ext cx="4202460" cy="3641235"/>
          </a:xfrm>
          <a:ln w="12700">
            <a:solidFill>
              <a:srgbClr val="C00000"/>
            </a:solidFill>
          </a:ln>
        </p:spPr>
      </p:pic>
      <p:sp>
        <p:nvSpPr>
          <p:cNvPr id="21" name="Text Placeholder 20">
            <a:extLst>
              <a:ext uri="{FF2B5EF4-FFF2-40B4-BE49-F238E27FC236}">
                <a16:creationId xmlns:a16="http://schemas.microsoft.com/office/drawing/2014/main" id="{9D156C5A-D35E-4670-9328-6893B73D246C}"/>
              </a:ext>
            </a:extLst>
          </p:cNvPr>
          <p:cNvSpPr>
            <a:spLocks noGrp="1"/>
          </p:cNvSpPr>
          <p:nvPr>
            <p:ph type="body" sz="half" idx="2"/>
          </p:nvPr>
        </p:nvSpPr>
        <p:spPr>
          <a:xfrm>
            <a:off x="5188642" y="1009345"/>
            <a:ext cx="3425400" cy="3641235"/>
          </a:xfrm>
          <a:solidFill>
            <a:srgbClr val="C00000"/>
          </a:solidFill>
          <a:effectLst>
            <a:outerShdw blurRad="50800" dist="38100" dir="2700000" algn="tl" rotWithShape="0">
              <a:prstClr val="black">
                <a:alpha val="40000"/>
              </a:prstClr>
            </a:outerShdw>
          </a:effectLst>
        </p:spPr>
        <p:txBody>
          <a:bodyPr>
            <a:normAutofit/>
          </a:bodyPr>
          <a:lstStyle/>
          <a:p>
            <a:pPr lvl="0">
              <a:lnSpc>
                <a:spcPct val="115000"/>
              </a:lnSpc>
              <a:spcBef>
                <a:spcPts val="0"/>
              </a:spcBef>
            </a:pPr>
            <a:r>
              <a:rPr lang="en-US" sz="1600" b="1" dirty="0">
                <a:latin typeface="Roboto"/>
                <a:ea typeface="Roboto"/>
                <a:cs typeface="Roboto"/>
                <a:sym typeface="Roboto"/>
              </a:rPr>
              <a:t>Process:</a:t>
            </a:r>
          </a:p>
          <a:p>
            <a:pPr lvl="0">
              <a:lnSpc>
                <a:spcPct val="115000"/>
              </a:lnSpc>
              <a:spcBef>
                <a:spcPts val="0"/>
              </a:spcBef>
            </a:pPr>
            <a:r>
              <a:rPr lang="en-US" dirty="0">
                <a:latin typeface="Roboto"/>
                <a:ea typeface="Roboto"/>
                <a:cs typeface="Roboto"/>
                <a:sym typeface="Roboto"/>
              </a:rPr>
              <a:t>Ashton’s password was cracked using a Brute Force Attack. With Ashton’s username and password, logged into the secret_folder on the Capstone web server using a web browser.</a:t>
            </a:r>
          </a:p>
          <a:p>
            <a:pPr lvl="0">
              <a:lnSpc>
                <a:spcPct val="115000"/>
              </a:lnSpc>
              <a:spcBef>
                <a:spcPts val="0"/>
              </a:spcBef>
            </a:pPr>
            <a:endParaRPr lang="en-US" dirty="0">
              <a:latin typeface="Roboto"/>
              <a:ea typeface="Roboto"/>
              <a:cs typeface="Roboto"/>
              <a:sym typeface="Roboto"/>
            </a:endParaRPr>
          </a:p>
          <a:p>
            <a:pPr lvl="0">
              <a:lnSpc>
                <a:spcPct val="115000"/>
              </a:lnSpc>
              <a:spcBef>
                <a:spcPts val="0"/>
              </a:spcBef>
            </a:pPr>
            <a:r>
              <a:rPr lang="en-US" sz="1600" b="1" dirty="0">
                <a:latin typeface="Roboto"/>
                <a:ea typeface="Roboto"/>
                <a:cs typeface="Roboto"/>
                <a:sym typeface="Roboto"/>
              </a:rPr>
              <a:t>Achievements:</a:t>
            </a:r>
          </a:p>
          <a:p>
            <a:pPr lvl="0">
              <a:lnSpc>
                <a:spcPct val="115000"/>
              </a:lnSpc>
              <a:spcBef>
                <a:spcPts val="0"/>
              </a:spcBef>
            </a:pPr>
            <a:r>
              <a:rPr lang="en-US" dirty="0">
                <a:latin typeface="Roboto"/>
                <a:ea typeface="Roboto"/>
                <a:cs typeface="Roboto"/>
                <a:sym typeface="Roboto"/>
              </a:rPr>
              <a:t>Ability to access secret_file and find unsecured instructions on how to access the Capstone web server using the WebDAV protocol, including Ryan’s password hash. This protocol is vulnerable to a PHP reverse shell payload. </a:t>
            </a:r>
          </a:p>
          <a:p>
            <a:pPr lvl="0">
              <a:lnSpc>
                <a:spcPct val="115000"/>
              </a:lnSpc>
              <a:spcBef>
                <a:spcPts val="0"/>
              </a:spcBef>
            </a:pPr>
            <a:endParaRPr lang="en-US" dirty="0">
              <a:solidFill>
                <a:schemeClr val="bg1"/>
              </a:solidFill>
              <a:latin typeface="Roboto"/>
              <a:ea typeface="Roboto"/>
              <a:cs typeface="Roboto"/>
              <a:sym typeface="Roboto"/>
            </a:endParaRPr>
          </a:p>
        </p:txBody>
      </p:sp>
    </p:spTree>
    <p:extLst>
      <p:ext uri="{BB962C8B-B14F-4D97-AF65-F5344CB8AC3E}">
        <p14:creationId xmlns:p14="http://schemas.microsoft.com/office/powerpoint/2010/main" val="8772189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555</TotalTime>
  <Words>1193</Words>
  <Application>Microsoft Office PowerPoint</Application>
  <PresentationFormat>On-screen Show (16:9)</PresentationFormat>
  <Paragraphs>152</Paragraphs>
  <Slides>22</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Roboto Thin</vt:lpstr>
      <vt:lpstr>Tw Cen MT</vt:lpstr>
      <vt:lpstr>Roboto</vt:lpstr>
      <vt:lpstr>Roboto Medium</vt:lpstr>
      <vt:lpstr>Circuit</vt:lpstr>
      <vt:lpstr>Capstone Engagement Assessment, Analysis, and Hardening of a Vulnerable System</vt:lpstr>
      <vt:lpstr>Table of Contents </vt:lpstr>
      <vt:lpstr>Network Topology </vt:lpstr>
      <vt:lpstr>Network Topology</vt:lpstr>
      <vt:lpstr>Red Team Security Assessment </vt:lpstr>
      <vt:lpstr>Recon: Describing the Target</vt:lpstr>
      <vt:lpstr>Vulnerability Assessment</vt:lpstr>
      <vt:lpstr>Exploitation: OpenSSH 7.6p1</vt:lpstr>
      <vt:lpstr>Exploitation: Apache httpd 2.4.29</vt:lpstr>
      <vt:lpstr>Exploitation: WebDav</vt:lpstr>
      <vt:lpstr>Blue Team Log Analysis and Attack Characterization</vt:lpstr>
      <vt:lpstr>Analysis: Identifying the offensive traffic</vt:lpstr>
      <vt:lpstr>Analysis: Finding the Request for the Hidden Directory</vt:lpstr>
      <vt:lpstr>Analysis: Uncovering the Brute Force Attack</vt:lpstr>
      <vt:lpstr>Analysis: Finding the WebDAV Connection</vt:lpstr>
      <vt:lpstr>Blue Team Proposed Alarms and  Mitigation Strategies</vt:lpstr>
      <vt:lpstr>Mitigation: Blocking offensive traffic</vt:lpstr>
      <vt:lpstr>Mitigation: Finding the Request for the Hidden Directory</vt:lpstr>
      <vt:lpstr>Mitigation: Preventing Brute Force Attacks</vt:lpstr>
      <vt:lpstr>Mitigation: Detecting the WebDAV Connection</vt:lpstr>
      <vt:lpstr>Mitigation: Identifying Reverse Shell Uploads</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Engagement Assessment, Analysis, and Hardening of a Vulnerable System</dc:title>
  <dc:creator>jennz</dc:creator>
  <cp:lastModifiedBy>jennz</cp:lastModifiedBy>
  <cp:revision>34</cp:revision>
  <dcterms:created xsi:type="dcterms:W3CDTF">2020-08-23T16:59:23Z</dcterms:created>
  <dcterms:modified xsi:type="dcterms:W3CDTF">2020-08-24T22:46:38Z</dcterms:modified>
</cp:coreProperties>
</file>